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xml" ContentType="application/inkml+xml"/>
  <Override PartName="/ppt/notesSlides/notesSlide27.xml" ContentType="application/vnd.openxmlformats-officedocument.presentationml.notesSlide+xml"/>
  <Override PartName="/ppt/ink/ink2.xml" ContentType="application/inkml+xml"/>
  <Override PartName="/ppt/notesSlides/notesSlide28.xml" ContentType="application/vnd.openxmlformats-officedocument.presentationml.notesSlide+xml"/>
  <Override PartName="/ppt/ink/ink3.xml" ContentType="application/inkml+xml"/>
  <Override PartName="/ppt/notesSlides/notesSlide29.xml" ContentType="application/vnd.openxmlformats-officedocument.presentationml.notesSlide+xml"/>
  <Override PartName="/ppt/ink/ink4.xml" ContentType="application/inkml+xml"/>
  <Override PartName="/ppt/notesSlides/notesSlide30.xml" ContentType="application/vnd.openxmlformats-officedocument.presentationml.notesSlide+xml"/>
  <Override PartName="/ppt/ink/ink5.xml" ContentType="application/inkml+xml"/>
  <Override PartName="/ppt/notesSlides/notesSlide31.xml" ContentType="application/vnd.openxmlformats-officedocument.presentationml.notesSlide+xml"/>
  <Override PartName="/ppt/ink/ink6.xml" ContentType="application/inkml+xml"/>
  <Override PartName="/ppt/notesSlides/notesSlide32.xml" ContentType="application/vnd.openxmlformats-officedocument.presentationml.notesSlide+xml"/>
  <Override PartName="/ppt/ink/ink7.xml" ContentType="application/inkml+xml"/>
  <Override PartName="/ppt/notesSlides/notesSlide33.xml" ContentType="application/vnd.openxmlformats-officedocument.presentationml.notesSlide+xml"/>
  <Override PartName="/ppt/ink/ink8.xml" ContentType="application/inkml+xml"/>
  <Override PartName="/ppt/notesSlides/notesSlide34.xml" ContentType="application/vnd.openxmlformats-officedocument.presentationml.notesSlide+xml"/>
  <Override PartName="/ppt/ink/ink9.xml" ContentType="application/inkml+xml"/>
  <Override PartName="/ppt/notesSlides/notesSlide35.xml" ContentType="application/vnd.openxmlformats-officedocument.presentationml.notesSlide+xml"/>
  <Override PartName="/ppt/ink/ink10.xml" ContentType="application/inkml+xml"/>
  <Override PartName="/ppt/notesSlides/notesSlide36.xml" ContentType="application/vnd.openxmlformats-officedocument.presentationml.notesSlide+xml"/>
  <Override PartName="/ppt/ink/ink11.xml" ContentType="application/inkml+xml"/>
  <Override PartName="/ppt/notesSlides/notesSlide37.xml" ContentType="application/vnd.openxmlformats-officedocument.presentationml.notesSlide+xml"/>
  <Override PartName="/ppt/ink/ink12.xml" ContentType="application/inkml+xml"/>
  <Override PartName="/ppt/notesSlides/notesSlide38.xml" ContentType="application/vnd.openxmlformats-officedocument.presentationml.notesSlide+xml"/>
  <Override PartName="/ppt/ink/ink13.xml" ContentType="application/inkml+xml"/>
  <Override PartName="/ppt/notesSlides/notesSlide39.xml" ContentType="application/vnd.openxmlformats-officedocument.presentationml.notesSlide+xml"/>
  <Override PartName="/ppt/ink/ink14.xml" ContentType="application/inkml+xml"/>
  <Override PartName="/ppt/notesSlides/notesSlide40.xml" ContentType="application/vnd.openxmlformats-officedocument.presentationml.notesSlide+xml"/>
  <Override PartName="/ppt/ink/ink15.xml" ContentType="application/inkml+xml"/>
  <Override PartName="/ppt/notesSlides/notesSlide41.xml" ContentType="application/vnd.openxmlformats-officedocument.presentationml.notesSlide+xml"/>
  <Override PartName="/ppt/ink/ink16.xml" ContentType="application/inkml+xml"/>
  <Override PartName="/ppt/notesSlides/notesSlide42.xml" ContentType="application/vnd.openxmlformats-officedocument.presentationml.notesSlide+xml"/>
  <Override PartName="/ppt/ink/ink17.xml" ContentType="application/inkml+xml"/>
  <Override PartName="/ppt/notesSlides/notesSlide43.xml" ContentType="application/vnd.openxmlformats-officedocument.presentationml.notesSlide+xml"/>
  <Override PartName="/ppt/ink/ink18.xml" ContentType="application/inkml+xml"/>
  <Override PartName="/ppt/notesSlides/notesSlide44.xml" ContentType="application/vnd.openxmlformats-officedocument.presentationml.notesSlide+xml"/>
  <Override PartName="/ppt/ink/ink19.xml" ContentType="application/inkml+xml"/>
  <Override PartName="/ppt/notesSlides/notesSlide45.xml" ContentType="application/vnd.openxmlformats-officedocument.presentationml.notesSlide+xml"/>
  <Override PartName="/ppt/ink/ink20.xml" ContentType="application/inkml+xml"/>
  <Override PartName="/ppt/notesSlides/notesSlide46.xml" ContentType="application/vnd.openxmlformats-officedocument.presentationml.notesSlide+xml"/>
  <Override PartName="/ppt/ink/ink21.xml" ContentType="application/inkml+xml"/>
  <Override PartName="/ppt/notesSlides/notesSlide47.xml" ContentType="application/vnd.openxmlformats-officedocument.presentationml.notesSlide+xml"/>
  <Override PartName="/ppt/ink/ink22.xml" ContentType="application/inkml+xml"/>
  <Override PartName="/ppt/notesSlides/notesSlide48.xml" ContentType="application/vnd.openxmlformats-officedocument.presentationml.notesSlide+xml"/>
  <Override PartName="/ppt/ink/ink23.xml" ContentType="application/inkml+xml"/>
  <Override PartName="/ppt/notesSlides/notesSlide49.xml" ContentType="application/vnd.openxmlformats-officedocument.presentationml.notesSlide+xml"/>
  <Override PartName="/ppt/ink/ink24.xml" ContentType="application/inkml+xml"/>
  <Override PartName="/ppt/notesSlides/notesSlide50.xml" ContentType="application/vnd.openxmlformats-officedocument.presentationml.notesSlide+xml"/>
  <Override PartName="/ppt/ink/ink25.xml" ContentType="application/inkml+xml"/>
  <Override PartName="/ppt/notesSlides/notesSlide51.xml" ContentType="application/vnd.openxmlformats-officedocument.presentationml.notesSlide+xml"/>
  <Override PartName="/ppt/ink/ink26.xml" ContentType="application/inkml+xml"/>
  <Override PartName="/ppt/notesSlides/notesSlide52.xml" ContentType="application/vnd.openxmlformats-officedocument.presentationml.notesSlide+xml"/>
  <Override PartName="/ppt/ink/ink27.xml" ContentType="application/inkml+xml"/>
  <Override PartName="/ppt/notesSlides/notesSlide53.xml" ContentType="application/vnd.openxmlformats-officedocument.presentationml.notesSlide+xml"/>
  <Override PartName="/ppt/ink/ink28.xml" ContentType="application/inkml+xml"/>
  <Override PartName="/ppt/notesSlides/notesSlide54.xml" ContentType="application/vnd.openxmlformats-officedocument.presentationml.notesSlide+xml"/>
  <Override PartName="/ppt/ink/ink29.xml" ContentType="application/inkml+xml"/>
  <Override PartName="/ppt/notesSlides/notesSlide55.xml" ContentType="application/vnd.openxmlformats-officedocument.presentationml.notesSlide+xml"/>
  <Override PartName="/ppt/ink/ink30.xml" ContentType="application/inkml+xml"/>
  <Override PartName="/ppt/notesSlides/notesSlide56.xml" ContentType="application/vnd.openxmlformats-officedocument.presentationml.notesSlide+xml"/>
  <Override PartName="/ppt/ink/ink31.xml" ContentType="application/inkml+xml"/>
  <Override PartName="/ppt/notesSlides/notesSlide57.xml" ContentType="application/vnd.openxmlformats-officedocument.presentationml.notesSlide+xml"/>
  <Override PartName="/ppt/ink/ink32.xml" ContentType="application/inkml+xml"/>
  <Override PartName="/ppt/notesSlides/notesSlide58.xml" ContentType="application/vnd.openxmlformats-officedocument.presentationml.notesSlide+xml"/>
  <Override PartName="/ppt/ink/ink33.xml" ContentType="application/inkml+xml"/>
  <Override PartName="/ppt/notesSlides/notesSlide59.xml" ContentType="application/vnd.openxmlformats-officedocument.presentationml.notesSlide+xml"/>
  <Override PartName="/ppt/ink/ink34.xml" ContentType="application/inkml+xml"/>
  <Override PartName="/ppt/notesSlides/notesSlide60.xml" ContentType="application/vnd.openxmlformats-officedocument.presentationml.notesSlide+xml"/>
  <Override PartName="/ppt/ink/ink35.xml" ContentType="application/inkml+xml"/>
  <Override PartName="/ppt/notesSlides/notesSlide61.xml" ContentType="application/vnd.openxmlformats-officedocument.presentationml.notesSlide+xml"/>
  <Override PartName="/ppt/ink/ink36.xml" ContentType="application/inkml+xml"/>
  <Override PartName="/ppt/notesSlides/notesSlide62.xml" ContentType="application/vnd.openxmlformats-officedocument.presentationml.notesSlide+xml"/>
  <Override PartName="/ppt/ink/ink37.xml" ContentType="application/inkml+xml"/>
  <Override PartName="/ppt/notesSlides/notesSlide63.xml" ContentType="application/vnd.openxmlformats-officedocument.presentationml.notesSlide+xml"/>
  <Override PartName="/ppt/ink/ink38.xml" ContentType="application/inkml+xml"/>
  <Override PartName="/ppt/notesSlides/notesSlide64.xml" ContentType="application/vnd.openxmlformats-officedocument.presentationml.notesSlide+xml"/>
  <Override PartName="/ppt/ink/ink39.xml" ContentType="application/inkml+xml"/>
  <Override PartName="/ppt/notesSlides/notesSlide65.xml" ContentType="application/vnd.openxmlformats-officedocument.presentationml.notesSlide+xml"/>
  <Override PartName="/ppt/ink/ink40.xml" ContentType="application/inkml+xml"/>
  <Override PartName="/ppt/notesSlides/notesSlide66.xml" ContentType="application/vnd.openxmlformats-officedocument.presentationml.notesSlide+xml"/>
  <Override PartName="/ppt/ink/ink41.xml" ContentType="application/inkml+xml"/>
  <Override PartName="/ppt/notesSlides/notesSlide67.xml" ContentType="application/vnd.openxmlformats-officedocument.presentationml.notesSlide+xml"/>
  <Override PartName="/ppt/ink/ink42.xml" ContentType="application/inkml+xml"/>
  <Override PartName="/ppt/notesSlides/notesSlide68.xml" ContentType="application/vnd.openxmlformats-officedocument.presentationml.notesSlide+xml"/>
  <Override PartName="/ppt/ink/ink43.xml" ContentType="application/inkml+xml"/>
  <Override PartName="/ppt/notesSlides/notesSlide69.xml" ContentType="application/vnd.openxmlformats-officedocument.presentationml.notesSlide+xml"/>
  <Override PartName="/ppt/ink/ink44.xml" ContentType="application/inkml+xml"/>
  <Override PartName="/ppt/notesSlides/notesSlide70.xml" ContentType="application/vnd.openxmlformats-officedocument.presentationml.notesSlide+xml"/>
  <Override PartName="/ppt/ink/ink45.xml" ContentType="application/inkml+xml"/>
  <Override PartName="/ppt/notesSlides/notesSlide71.xml" ContentType="application/vnd.openxmlformats-officedocument.presentationml.notesSlide+xml"/>
  <Override PartName="/ppt/ink/ink46.xml" ContentType="application/inkml+xml"/>
  <Override PartName="/ppt/notesSlides/notesSlide72.xml" ContentType="application/vnd.openxmlformats-officedocument.presentationml.notesSlide+xml"/>
  <Override PartName="/ppt/ink/ink47.xml" ContentType="application/inkml+xml"/>
  <Override PartName="/ppt/notesSlides/notesSlide73.xml" ContentType="application/vnd.openxmlformats-officedocument.presentationml.notesSlide+xml"/>
  <Override PartName="/ppt/ink/ink48.xml" ContentType="application/inkml+xml"/>
  <Override PartName="/ppt/notesSlides/notesSlide74.xml" ContentType="application/vnd.openxmlformats-officedocument.presentationml.notesSlide+xml"/>
  <Override PartName="/ppt/ink/ink49.xml" ContentType="application/inkml+xml"/>
  <Override PartName="/ppt/notesSlides/notesSlide75.xml" ContentType="application/vnd.openxmlformats-officedocument.presentationml.notesSlide+xml"/>
  <Override PartName="/ppt/ink/ink50.xml" ContentType="application/inkml+xml"/>
  <Override PartName="/ppt/notesSlides/notesSlide76.xml" ContentType="application/vnd.openxmlformats-officedocument.presentationml.notesSlide+xml"/>
  <Override PartName="/ppt/ink/ink51.xml" ContentType="application/inkml+xml"/>
  <Override PartName="/ppt/notesSlides/notesSlide77.xml" ContentType="application/vnd.openxmlformats-officedocument.presentationml.notesSlide+xml"/>
  <Override PartName="/ppt/ink/ink52.xml" ContentType="application/inkml+xml"/>
  <Override PartName="/ppt/notesSlides/notesSlide78.xml" ContentType="application/vnd.openxmlformats-officedocument.presentationml.notesSlide+xml"/>
  <Override PartName="/ppt/ink/ink53.xml" ContentType="application/inkml+xml"/>
  <Override PartName="/ppt/notesSlides/notesSlide79.xml" ContentType="application/vnd.openxmlformats-officedocument.presentationml.notesSlide+xml"/>
  <Override PartName="/ppt/ink/ink5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84"/>
  </p:notesMasterIdLst>
  <p:sldIdLst>
    <p:sldId id="25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20" r:id="rId35"/>
    <p:sldId id="319" r:id="rId36"/>
    <p:sldId id="321" r:id="rId37"/>
    <p:sldId id="322" r:id="rId38"/>
    <p:sldId id="323" r:id="rId39"/>
    <p:sldId id="325" r:id="rId40"/>
    <p:sldId id="324" r:id="rId41"/>
    <p:sldId id="326" r:id="rId42"/>
    <p:sldId id="327" r:id="rId43"/>
    <p:sldId id="328" r:id="rId44"/>
    <p:sldId id="329" r:id="rId45"/>
    <p:sldId id="330" r:id="rId46"/>
    <p:sldId id="331" r:id="rId47"/>
    <p:sldId id="332" r:id="rId48"/>
    <p:sldId id="333" r:id="rId49"/>
    <p:sldId id="334" r:id="rId50"/>
    <p:sldId id="335" r:id="rId51"/>
    <p:sldId id="336" r:id="rId52"/>
    <p:sldId id="337" r:id="rId53"/>
    <p:sldId id="338" r:id="rId54"/>
    <p:sldId id="339" r:id="rId55"/>
    <p:sldId id="340" r:id="rId56"/>
    <p:sldId id="341" r:id="rId57"/>
    <p:sldId id="342" r:id="rId58"/>
    <p:sldId id="343" r:id="rId59"/>
    <p:sldId id="344" r:id="rId60"/>
    <p:sldId id="345" r:id="rId61"/>
    <p:sldId id="346" r:id="rId62"/>
    <p:sldId id="347" r:id="rId63"/>
    <p:sldId id="348" r:id="rId64"/>
    <p:sldId id="349" r:id="rId65"/>
    <p:sldId id="350" r:id="rId66"/>
    <p:sldId id="351" r:id="rId67"/>
    <p:sldId id="352" r:id="rId68"/>
    <p:sldId id="353" r:id="rId69"/>
    <p:sldId id="354" r:id="rId70"/>
    <p:sldId id="355" r:id="rId71"/>
    <p:sldId id="357" r:id="rId72"/>
    <p:sldId id="358" r:id="rId73"/>
    <p:sldId id="359" r:id="rId74"/>
    <p:sldId id="360" r:id="rId75"/>
    <p:sldId id="361" r:id="rId76"/>
    <p:sldId id="362" r:id="rId77"/>
    <p:sldId id="363" r:id="rId78"/>
    <p:sldId id="364" r:id="rId79"/>
    <p:sldId id="365" r:id="rId80"/>
    <p:sldId id="366" r:id="rId81"/>
    <p:sldId id="367" r:id="rId82"/>
    <p:sldId id="368" r:id="rId83"/>
  </p:sldIdLst>
  <p:sldSz cx="9144000" cy="5143500" type="screen16x9"/>
  <p:notesSz cx="6858000" cy="9144000"/>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947A5C-5B9E-453F-A6F3-1F581F911EE4}">
          <p14:sldIdLst>
            <p14:sldId id="25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20"/>
            <p14:sldId id="319"/>
            <p14:sldId id="321"/>
            <p14:sldId id="322"/>
            <p14:sldId id="323"/>
            <p14:sldId id="325"/>
            <p14:sldId id="324"/>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7"/>
            <p14:sldId id="358"/>
            <p14:sldId id="359"/>
            <p14:sldId id="360"/>
            <p14:sldId id="361"/>
            <p14:sldId id="362"/>
            <p14:sldId id="363"/>
            <p14:sldId id="364"/>
            <p14:sldId id="365"/>
            <p14:sldId id="366"/>
            <p14:sldId id="367"/>
            <p14:sldId id="368"/>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ABFCF23-3B69-468F-B69F-88F6DE6A72F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71306" autoAdjust="0"/>
  </p:normalViewPr>
  <p:slideViewPr>
    <p:cSldViewPr snapToGrid="0">
      <p:cViewPr varScale="1">
        <p:scale>
          <a:sx n="68" d="100"/>
          <a:sy n="68" d="100"/>
        </p:scale>
        <p:origin x="1062" y="66"/>
      </p:cViewPr>
      <p:guideLst>
        <p:guide orient="horz" pos="1620"/>
        <p:guide pos="2880"/>
      </p:guideLst>
    </p:cSldViewPr>
  </p:slideViewPr>
  <p:outlineViewPr>
    <p:cViewPr>
      <p:scale>
        <a:sx n="33" d="100"/>
        <a:sy n="33" d="100"/>
      </p:scale>
      <p:origin x="0" y="-1284"/>
    </p:cViewPr>
  </p:outlin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7T09:59:41.946"/>
    </inkml:context>
    <inkml:brush xml:id="br0">
      <inkml:brushProperty name="width" value="0.05" units="cm"/>
      <inkml:brushProperty name="height" value="0.05" units="cm"/>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6113E-9B44-4EFC-9990-EF0789DBD0D7}" type="datetimeFigureOut">
              <a:rPr lang="en-US" smtClean="0"/>
              <a:t>9/14/2019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4F5F5-A8AA-4BC1-84A0-54BF991CD31D}" type="slidenum">
              <a:rPr lang="en-US" smtClean="0"/>
              <a:t>‹#›</a:t>
            </a:fld>
            <a:endParaRPr lang="en-US"/>
          </a:p>
        </p:txBody>
      </p:sp>
    </p:spTree>
    <p:extLst>
      <p:ext uri="{BB962C8B-B14F-4D97-AF65-F5344CB8AC3E}">
        <p14:creationId xmlns:p14="http://schemas.microsoft.com/office/powerpoint/2010/main" val="33724893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3</a:t>
            </a:fld>
            <a:endParaRPr lang="en-US"/>
          </a:p>
        </p:txBody>
      </p:sp>
    </p:spTree>
    <p:extLst>
      <p:ext uri="{BB962C8B-B14F-4D97-AF65-F5344CB8AC3E}">
        <p14:creationId xmlns:p14="http://schemas.microsoft.com/office/powerpoint/2010/main" val="2423340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Thay đổi đường viền của hình: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Home, trong nhóm Drawing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Shape Outline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Drawing Tools, trên thẻ Format, trong nhóm </a:t>
            </a:r>
            <a:r>
              <a:rPr lang="en-US" sz="900" b="1" kern="1200">
                <a:solidFill>
                  <a:schemeClr val="tx1"/>
                </a:solidFill>
                <a:effectLst/>
                <a:latin typeface="+mn-lt"/>
                <a:ea typeface="+mn-ea"/>
                <a:cs typeface="+mn-cs"/>
              </a:rPr>
              <a:t>Shape Styles</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Shape Outline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Drawing Tools, trên thẻ Format, trong nhóm </a:t>
            </a:r>
            <a:r>
              <a:rPr lang="en-US" sz="900" b="1" kern="1200">
                <a:solidFill>
                  <a:schemeClr val="tx1"/>
                </a:solidFill>
                <a:effectLst/>
                <a:latin typeface="+mn-lt"/>
                <a:ea typeface="+mn-ea"/>
                <a:cs typeface="+mn-cs"/>
              </a:rPr>
              <a:t>Shape Styles</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vào trình khởi chạy hộp thoại Shape Styles để mở ngăn Format Shape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Shape Options, chọn biểu tượng </a:t>
            </a:r>
            <a:r>
              <a:rPr lang="en-US" sz="900" b="1" kern="1200">
                <a:solidFill>
                  <a:schemeClr val="tx1"/>
                </a:solidFill>
                <a:effectLst/>
                <a:latin typeface="+mn-lt"/>
                <a:ea typeface="+mn-ea"/>
                <a:cs typeface="+mn-cs"/>
              </a:rPr>
              <a:t>Fill &amp; Line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phần Line, chọn tùy chọn viền mong muốn.</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Bấm chuột phải vào hình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vào </a:t>
            </a:r>
            <a:r>
              <a:rPr lang="en-US" sz="900" b="1" kern="1200">
                <a:solidFill>
                  <a:schemeClr val="tx1"/>
                </a:solidFill>
                <a:effectLst/>
                <a:latin typeface="+mn-lt"/>
                <a:ea typeface="+mn-ea"/>
                <a:cs typeface="+mn-cs"/>
              </a:rPr>
              <a:t>Fill</a:t>
            </a:r>
            <a:r>
              <a:rPr lang="en-US" sz="900" kern="1200">
                <a:solidFill>
                  <a:schemeClr val="tx1"/>
                </a:solidFill>
                <a:effectLst/>
                <a:latin typeface="+mn-lt"/>
                <a:ea typeface="+mn-ea"/>
                <a:cs typeface="+mn-cs"/>
              </a:rPr>
              <a:t> trên thanh Mini Toolbar.</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13</a:t>
            </a:fld>
            <a:endParaRPr lang="en-US"/>
          </a:p>
        </p:txBody>
      </p:sp>
    </p:spTree>
    <p:extLst>
      <p:ext uri="{BB962C8B-B14F-4D97-AF65-F5344CB8AC3E}">
        <p14:creationId xmlns:p14="http://schemas.microsoft.com/office/powerpoint/2010/main" val="4080433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Sử dụng công cụ Eyedropper</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đối tượng muốn tô màu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mở bất kỳ tùy chọn màu nào, chẳng hạn như </a:t>
            </a:r>
            <a:r>
              <a:rPr lang="es-MX" sz="900" b="1" kern="1200">
                <a:solidFill>
                  <a:schemeClr val="tx1"/>
                </a:solidFill>
                <a:effectLst/>
                <a:latin typeface="+mn-lt"/>
                <a:ea typeface="+mn-ea"/>
                <a:cs typeface="+mn-cs"/>
              </a:rPr>
              <a:t>Shape Fill, Shape Outline, Text Color </a:t>
            </a:r>
            <a:r>
              <a:rPr lang="es-MX" sz="900" kern="1200">
                <a:solidFill>
                  <a:schemeClr val="tx1"/>
                </a:solidFill>
                <a:effectLst/>
                <a:latin typeface="+mn-lt"/>
                <a:ea typeface="+mn-ea"/>
                <a:cs typeface="+mn-cs"/>
              </a:rPr>
              <a:t>hoặc </a:t>
            </a:r>
            <a:r>
              <a:rPr lang="es-MX" sz="900" b="1" kern="1200">
                <a:solidFill>
                  <a:schemeClr val="tx1"/>
                </a:solidFill>
                <a:effectLst/>
                <a:latin typeface="+mn-lt"/>
                <a:ea typeface="+mn-ea"/>
                <a:cs typeface="+mn-cs"/>
              </a:rPr>
              <a:t>Glow</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vào công cụ </a:t>
            </a:r>
            <a:r>
              <a:rPr lang="es-MX" sz="900" b="1" kern="1200">
                <a:solidFill>
                  <a:schemeClr val="tx1"/>
                </a:solidFill>
                <a:effectLst/>
                <a:latin typeface="+mn-lt"/>
                <a:ea typeface="+mn-ea"/>
                <a:cs typeface="+mn-cs"/>
              </a:rPr>
              <a:t>Eyedropper</a:t>
            </a:r>
            <a:r>
              <a:rPr lang="es-MX" sz="900" kern="1200">
                <a:solidFill>
                  <a:schemeClr val="tx1"/>
                </a:solidFill>
                <a:effectLst/>
                <a:latin typeface="+mn-lt"/>
                <a:ea typeface="+mn-ea"/>
                <a:cs typeface="+mn-cs"/>
              </a:rPr>
              <a:t> để bật nó lên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định vị con trỏ chuột trên đối tượng có chứa màu muốn lấy mẫu </a:t>
            </a:r>
            <a:r>
              <a:rPr lang="es-MX" sz="900" i="1" kern="1200">
                <a:solidFill>
                  <a:schemeClr val="tx1"/>
                </a:solidFill>
                <a:effectLst/>
                <a:latin typeface="+mn-lt"/>
                <a:ea typeface="+mn-ea"/>
                <a:cs typeface="+mn-cs"/>
              </a:rPr>
              <a:t>(khi bạn di chuyển con trỏ, bản xem trước trực tiếp của màu hiện tại sẽ xuất hiện)</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khi màu mong muốn hiển thị trong bản xem trước, nhấp chuột để áp dụng màu. Bạn cũng có thể sử dụng các phím ENTER hoặc phím cách để chọn màu.</a:t>
            </a:r>
          </a:p>
          <a:p>
            <a:pPr marL="171450" lvl="0" indent="-171450">
              <a:buFont typeface="Arial" panose="020B0604020202020204" pitchFamily="34" charset="0"/>
              <a:buChar char="•"/>
            </a:pP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 Hủy Eyedropper mà không chọn màu:</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Nhấn </a:t>
            </a:r>
            <a:r>
              <a:rPr lang="en-US" sz="900" b="1" kern="1200">
                <a:solidFill>
                  <a:schemeClr val="tx1"/>
                </a:solidFill>
                <a:effectLst/>
                <a:latin typeface="+mn-lt"/>
                <a:ea typeface="+mn-ea"/>
                <a:cs typeface="+mn-cs"/>
              </a:rPr>
              <a:t>ESC</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Khớp màu của đối tượng trên slide với đối tượng bên ngoài PowerPoint: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Mở tài liệu bên ngoài chứa đối tượng cần lấy màu trước khi chọn công cụ Eyedropper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xếp các cửa sổ cạnh nhau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kéo công cụ Eyedropper từ cửa sổ PowerPoint qua cửa sổ bên ngoài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nhả nút chuột khi công cụ chọn được màu mong muốn.</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14</a:t>
            </a:fld>
            <a:endParaRPr lang="en-US"/>
          </a:p>
        </p:txBody>
      </p:sp>
    </p:spTree>
    <p:extLst>
      <p:ext uri="{BB962C8B-B14F-4D97-AF65-F5344CB8AC3E}">
        <p14:creationId xmlns:p14="http://schemas.microsoft.com/office/powerpoint/2010/main" val="1690617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Áp dụng hiệu ứng cho hình: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Home, trong nhóm Drawing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Shape Effects</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Drawing Tools, trên thẻ Format, trong nhóm </a:t>
            </a:r>
            <a:r>
              <a:rPr lang="en-US" sz="900" b="1" kern="1200">
                <a:solidFill>
                  <a:schemeClr val="tx1"/>
                </a:solidFill>
                <a:effectLst/>
                <a:latin typeface="+mn-lt"/>
                <a:ea typeface="+mn-ea"/>
                <a:cs typeface="+mn-cs"/>
              </a:rPr>
              <a:t>Shape Styles</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Shape Effects</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Drawing Tools, trên thẻ Format, trong nhóm </a:t>
            </a:r>
            <a:r>
              <a:rPr lang="en-US" sz="900" b="1" kern="1200">
                <a:solidFill>
                  <a:schemeClr val="tx1"/>
                </a:solidFill>
                <a:effectLst/>
                <a:latin typeface="+mn-lt"/>
                <a:ea typeface="+mn-ea"/>
                <a:cs typeface="+mn-cs"/>
              </a:rPr>
              <a:t>Shape Styles</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vào trình khởi chạy hộp thoại Shape Styles để mở ngăn Format Shape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Shape Options chọn </a:t>
            </a:r>
            <a:r>
              <a:rPr lang="en-US" sz="900" b="1" kern="1200">
                <a:solidFill>
                  <a:schemeClr val="tx1"/>
                </a:solidFill>
                <a:effectLst/>
                <a:latin typeface="+mn-lt"/>
                <a:ea typeface="+mn-ea"/>
                <a:cs typeface="+mn-cs"/>
              </a:rPr>
              <a:t>Effects</a:t>
            </a:r>
            <a:r>
              <a:rPr lang="en-US" sz="900" kern="1200">
                <a:solidFill>
                  <a:schemeClr val="tx1"/>
                </a:solidFill>
                <a:effectLst/>
                <a:latin typeface="+mn-lt"/>
                <a:ea typeface="+mn-ea"/>
                <a:cs typeface="+mn-cs"/>
              </a:rPr>
              <a:t>, sau đó chọn các tùy chọn hiệu ứng.</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15</a:t>
            </a:fld>
            <a:endParaRPr lang="en-US"/>
          </a:p>
        </p:txBody>
      </p:sp>
    </p:spTree>
    <p:extLst>
      <p:ext uri="{BB962C8B-B14F-4D97-AF65-F5344CB8AC3E}">
        <p14:creationId xmlns:p14="http://schemas.microsoft.com/office/powerpoint/2010/main" val="3146520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16</a:t>
            </a:fld>
            <a:endParaRPr lang="en-US"/>
          </a:p>
        </p:txBody>
      </p:sp>
    </p:spTree>
    <p:extLst>
      <p:ext uri="{BB962C8B-B14F-4D97-AF65-F5344CB8AC3E}">
        <p14:creationId xmlns:p14="http://schemas.microsoft.com/office/powerpoint/2010/main" val="3004923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Thay đổi hình: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hình muốn thay đổi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Drawing Tools, trên thẻ Format, trong nhóm Insert Shapes, chọn </a:t>
            </a:r>
            <a:r>
              <a:rPr lang="en-US" sz="900" b="1" kern="1200">
                <a:solidFill>
                  <a:schemeClr val="tx1"/>
                </a:solidFill>
                <a:effectLst/>
                <a:latin typeface="+mn-lt"/>
                <a:ea typeface="+mn-ea"/>
                <a:cs typeface="+mn-cs"/>
              </a:rPr>
              <a:t>Edit Shape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trỏ chuột vào </a:t>
            </a:r>
            <a:r>
              <a:rPr lang="en-US" sz="900" b="1" kern="1200">
                <a:solidFill>
                  <a:schemeClr val="tx1"/>
                </a:solidFill>
                <a:effectLst/>
                <a:latin typeface="+mn-lt"/>
                <a:ea typeface="+mn-ea"/>
                <a:cs typeface="+mn-cs"/>
              </a:rPr>
              <a:t>Change Shape</a:t>
            </a:r>
            <a:r>
              <a:rPr lang="en-US" sz="900" kern="1200">
                <a:solidFill>
                  <a:schemeClr val="tx1"/>
                </a:solidFill>
                <a:effectLst/>
                <a:latin typeface="+mn-lt"/>
                <a:ea typeface="+mn-ea"/>
                <a:cs typeface="+mn-cs"/>
              </a:rPr>
              <a:t> và nhấp chọn hình mong muốn.</a:t>
            </a:r>
          </a:p>
          <a:p>
            <a:pPr marL="171450" indent="-171450">
              <a:buFont typeface="Arial" panose="020B0604020202020204" pitchFamily="34" charset="0"/>
              <a:buChar char="•"/>
            </a:pPr>
            <a:r>
              <a:rPr lang="en-US" sz="900" kern="1200">
                <a:solidFill>
                  <a:schemeClr val="tx1"/>
                </a:solidFill>
                <a:effectLst/>
                <a:latin typeface="+mn-lt"/>
                <a:ea typeface="+mn-ea"/>
                <a:cs typeface="+mn-cs"/>
              </a:rPr>
              <a:t>Khi thay thế hoặc thay đổi hình dạng, PowerPoint sẽ giữ lại kích thước, màu sắc và hướng của hình ban đầu.</a:t>
            </a:r>
          </a:p>
          <a:p>
            <a:pPr lvl="0"/>
            <a:r>
              <a:rPr lang="es-MX" sz="900" b="1" kern="1200">
                <a:solidFill>
                  <a:schemeClr val="tx1"/>
                </a:solidFill>
                <a:effectLst/>
                <a:latin typeface="+mn-lt"/>
                <a:ea typeface="+mn-ea"/>
                <a:cs typeface="+mn-cs"/>
              </a:rPr>
              <a:t>Xóa hình: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hình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nhấn </a:t>
            </a:r>
            <a:r>
              <a:rPr lang="en-US" sz="900" b="1" kern="1200">
                <a:solidFill>
                  <a:schemeClr val="tx1"/>
                </a:solidFill>
                <a:effectLst/>
                <a:latin typeface="+mn-lt"/>
                <a:ea typeface="+mn-ea"/>
                <a:cs typeface="+mn-cs"/>
              </a:rPr>
              <a:t>DELETE</a:t>
            </a:r>
            <a:r>
              <a:rPr lang="en-US" sz="900" kern="1200">
                <a:solidFill>
                  <a:schemeClr val="tx1"/>
                </a:solidFill>
                <a:effectLst/>
                <a:latin typeface="+mn-lt"/>
                <a:ea typeface="+mn-ea"/>
                <a:cs typeface="+mn-cs"/>
              </a:rPr>
              <a:t>.</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17</a:t>
            </a:fld>
            <a:endParaRPr lang="en-US"/>
          </a:p>
        </p:txBody>
      </p:sp>
    </p:spTree>
    <p:extLst>
      <p:ext uri="{BB962C8B-B14F-4D97-AF65-F5344CB8AC3E}">
        <p14:creationId xmlns:p14="http://schemas.microsoft.com/office/powerpoint/2010/main" val="2777134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Chỉnh sửa các điểm trong hình: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chuột phải vào hình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chọn </a:t>
            </a:r>
            <a:r>
              <a:rPr lang="en-US" sz="900" b="1" kern="1200">
                <a:solidFill>
                  <a:schemeClr val="tx1"/>
                </a:solidFill>
                <a:effectLst/>
                <a:latin typeface="+mn-lt"/>
                <a:ea typeface="+mn-ea"/>
                <a:cs typeface="+mn-cs"/>
              </a:rPr>
              <a:t>Edit Points.</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Drawing Tools, trên thẻ Format, trong nhóm Insert Shapes, chọn </a:t>
            </a:r>
            <a:r>
              <a:rPr lang="en-US" sz="900" b="1" kern="1200">
                <a:solidFill>
                  <a:schemeClr val="tx1"/>
                </a:solidFill>
                <a:effectLst/>
                <a:latin typeface="+mn-lt"/>
                <a:ea typeface="+mn-ea"/>
                <a:cs typeface="+mn-cs"/>
              </a:rPr>
              <a:t>Edit Shape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rồi bấm </a:t>
            </a:r>
            <a:r>
              <a:rPr lang="en-US" sz="900" b="1" kern="1200">
                <a:solidFill>
                  <a:schemeClr val="tx1"/>
                </a:solidFill>
                <a:effectLst/>
                <a:latin typeface="+mn-lt"/>
                <a:ea typeface="+mn-ea"/>
                <a:cs typeface="+mn-cs"/>
              </a:rPr>
              <a:t>Edit Points</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Truy cập các tùy chọn bổ sung khi chỉnh sửa các điểm trong hình:</a:t>
            </a: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chuột phải vào một đoạn hoặc một điểm riêng lẻ trên hình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các tùy chọn như </a:t>
            </a:r>
            <a:r>
              <a:rPr lang="es-MX" sz="900" b="1" kern="1200">
                <a:solidFill>
                  <a:schemeClr val="tx1"/>
                </a:solidFill>
                <a:effectLst/>
                <a:latin typeface="+mn-lt"/>
                <a:ea typeface="+mn-ea"/>
                <a:cs typeface="+mn-cs"/>
              </a:rPr>
              <a:t>Add Point, Delete Point</a:t>
            </a:r>
            <a:r>
              <a:rPr lang="es-MX" sz="900" kern="1200">
                <a:solidFill>
                  <a:schemeClr val="tx1"/>
                </a:solidFill>
                <a:effectLst/>
                <a:latin typeface="+mn-lt"/>
                <a:ea typeface="+mn-ea"/>
                <a:cs typeface="+mn-cs"/>
              </a:rPr>
              <a:t> và các tùy chọn khác.</a:t>
            </a:r>
          </a:p>
          <a:p>
            <a:pPr marL="171450" lvl="0" indent="-171450">
              <a:buFont typeface="Arial" panose="020B0604020202020204" pitchFamily="34" charset="0"/>
              <a:buChar char="•"/>
            </a:pP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Chỉnh các đoạn thành đường cong: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Ở hai bên của đoạn, nhấp vào một điểm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hai đầu của điểm xuất hiện 2 nút hình hộp màu trắng, kiểm soát đường cong của các đoạn ở hai bên của điểm; kéo tay cầm màu trắng ra khỏi hình tạo ra một đường cong rộng hơn.</a:t>
            </a:r>
          </a:p>
          <a:p>
            <a:pPr marL="171450" lvl="0" indent="-171450">
              <a:buFont typeface="Arial" panose="020B0604020202020204" pitchFamily="34" charset="0"/>
              <a:buChar char="•"/>
            </a:pP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Tắt chỉnh sửa:</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chuột vào bất kỳ vị trí nào trên slide bên ngoài hình đang chỉnh sửa.</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18</a:t>
            </a:fld>
            <a:endParaRPr lang="en-US"/>
          </a:p>
        </p:txBody>
      </p:sp>
    </p:spTree>
    <p:extLst>
      <p:ext uri="{BB962C8B-B14F-4D97-AF65-F5344CB8AC3E}">
        <p14:creationId xmlns:p14="http://schemas.microsoft.com/office/powerpoint/2010/main" val="3537444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19</a:t>
            </a:fld>
            <a:endParaRPr lang="en-US"/>
          </a:p>
        </p:txBody>
      </p:sp>
    </p:spTree>
    <p:extLst>
      <p:ext uri="{BB962C8B-B14F-4D97-AF65-F5344CB8AC3E}">
        <p14:creationId xmlns:p14="http://schemas.microsoft.com/office/powerpoint/2010/main" val="2230891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Thay đổi thứ tự sắp đặt các hình: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Drawing Tools, trên thẻ Format, trong nhóm Arrange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Bring Forward</a:t>
            </a:r>
            <a:r>
              <a:rPr lang="en-US" sz="900" kern="1200">
                <a:solidFill>
                  <a:schemeClr val="tx1"/>
                </a:solidFill>
                <a:effectLst/>
                <a:latin typeface="+mn-lt"/>
                <a:ea typeface="+mn-ea"/>
                <a:cs typeface="+mn-cs"/>
              </a:rPr>
              <a:t> hoặc </a:t>
            </a:r>
            <a:r>
              <a:rPr lang="en-US" sz="900" b="1" kern="1200">
                <a:solidFill>
                  <a:schemeClr val="tx1"/>
                </a:solidFill>
                <a:effectLst/>
                <a:latin typeface="+mn-lt"/>
                <a:ea typeface="+mn-ea"/>
                <a:cs typeface="+mn-cs"/>
              </a:rPr>
              <a:t>Send Backward.</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Home, trong nhóm Drawing, bấm </a:t>
            </a:r>
            <a:r>
              <a:rPr lang="en-US" sz="900" b="1" kern="1200">
                <a:solidFill>
                  <a:schemeClr val="tx1"/>
                </a:solidFill>
                <a:effectLst/>
                <a:latin typeface="+mn-lt"/>
                <a:ea typeface="+mn-ea"/>
                <a:cs typeface="+mn-cs"/>
              </a:rPr>
              <a:t>Arrange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phần Order Objects, bấm </a:t>
            </a:r>
            <a:r>
              <a:rPr lang="en-US" sz="900" b="1" kern="1200">
                <a:solidFill>
                  <a:schemeClr val="tx1"/>
                </a:solidFill>
                <a:effectLst/>
                <a:latin typeface="+mn-lt"/>
                <a:ea typeface="+mn-ea"/>
                <a:cs typeface="+mn-cs"/>
              </a:rPr>
              <a:t>Bring to Front, Send to Back, Bring Forward</a:t>
            </a:r>
            <a:r>
              <a:rPr lang="en-US" sz="900" kern="1200">
                <a:solidFill>
                  <a:schemeClr val="tx1"/>
                </a:solidFill>
                <a:effectLst/>
                <a:latin typeface="+mn-lt"/>
                <a:ea typeface="+mn-ea"/>
                <a:cs typeface="+mn-cs"/>
              </a:rPr>
              <a:t>, hoặc </a:t>
            </a:r>
            <a:r>
              <a:rPr lang="en-US" sz="900" b="1" kern="1200">
                <a:solidFill>
                  <a:schemeClr val="tx1"/>
                </a:solidFill>
                <a:effectLst/>
                <a:latin typeface="+mn-lt"/>
                <a:ea typeface="+mn-ea"/>
                <a:cs typeface="+mn-cs"/>
              </a:rPr>
              <a:t>Send Backward</a:t>
            </a:r>
            <a:r>
              <a:rPr lang="en-US" sz="900" kern="1200">
                <a:solidFill>
                  <a:schemeClr val="tx1"/>
                </a:solidFill>
                <a:effectLst/>
                <a:latin typeface="+mn-lt"/>
                <a:ea typeface="+mn-ea"/>
                <a:cs typeface="+mn-cs"/>
              </a:rPr>
              <a:t>. </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chuột phải vào hình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a:t>
            </a:r>
            <a:r>
              <a:rPr lang="en-US" sz="900" b="1" kern="1200">
                <a:solidFill>
                  <a:schemeClr val="tx1"/>
                </a:solidFill>
                <a:effectLst/>
                <a:latin typeface="+mn-lt"/>
                <a:ea typeface="+mn-ea"/>
                <a:cs typeface="+mn-cs"/>
              </a:rPr>
              <a:t>Bring to Front</a:t>
            </a:r>
            <a:r>
              <a:rPr lang="en-US" sz="900" kern="1200">
                <a:solidFill>
                  <a:schemeClr val="tx1"/>
                </a:solidFill>
                <a:effectLst/>
                <a:latin typeface="+mn-lt"/>
                <a:ea typeface="+mn-ea"/>
                <a:cs typeface="+mn-cs"/>
              </a:rPr>
              <a:t> hoặc </a:t>
            </a:r>
            <a:r>
              <a:rPr lang="en-US" sz="900" b="1" kern="1200">
                <a:solidFill>
                  <a:schemeClr val="tx1"/>
                </a:solidFill>
                <a:effectLst/>
                <a:latin typeface="+mn-lt"/>
                <a:ea typeface="+mn-ea"/>
                <a:cs typeface="+mn-cs"/>
              </a:rPr>
              <a:t>Send to Back</a:t>
            </a:r>
            <a:r>
              <a:rPr lang="en-US" sz="900" kern="1200">
                <a:solidFill>
                  <a:schemeClr val="tx1"/>
                </a:solidFill>
                <a:effectLst/>
                <a:latin typeface="+mn-lt"/>
                <a:ea typeface="+mn-ea"/>
                <a:cs typeface="+mn-cs"/>
              </a:rPr>
              <a:t>.</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20</a:t>
            </a:fld>
            <a:endParaRPr lang="en-US"/>
          </a:p>
        </p:txBody>
      </p:sp>
    </p:spTree>
    <p:extLst>
      <p:ext uri="{BB962C8B-B14F-4D97-AF65-F5344CB8AC3E}">
        <p14:creationId xmlns:p14="http://schemas.microsoft.com/office/powerpoint/2010/main" val="487197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Nhóm hình dạng: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hình cần gom nhóm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Drawing Tools, trên thẻ Format, trong nhóm Arrange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vào nút </a:t>
            </a:r>
            <a:r>
              <a:rPr lang="en-US" sz="900" b="1" kern="1200">
                <a:solidFill>
                  <a:schemeClr val="tx1"/>
                </a:solidFill>
                <a:effectLst/>
                <a:latin typeface="+mn-lt"/>
                <a:ea typeface="+mn-ea"/>
                <a:cs typeface="+mn-cs"/>
              </a:rPr>
              <a:t>Group Objects</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Group</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Định dạng một đối tượng riêng lẻ trong nhóm:</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nhóm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sau đó chọn đối tượng riêng lẻ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thực hiện các thao tác định dạng.</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Hủy nhóm hình: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nhóm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Drawing Tools, trên thẻ Format, trong nhóm Arrange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vào nút </a:t>
            </a:r>
            <a:r>
              <a:rPr lang="en-US" sz="900" b="1" kern="1200">
                <a:solidFill>
                  <a:schemeClr val="tx1"/>
                </a:solidFill>
                <a:effectLst/>
                <a:latin typeface="+mn-lt"/>
                <a:ea typeface="+mn-ea"/>
                <a:cs typeface="+mn-cs"/>
              </a:rPr>
              <a:t>Group Objects</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Ungroup</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Nhóm lại các hình: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nhóm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Drawing Tools, trên thẻ Format, trong nhóm Arrange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vào nút </a:t>
            </a:r>
            <a:r>
              <a:rPr lang="en-US" sz="900" b="1" kern="1200">
                <a:solidFill>
                  <a:schemeClr val="tx1"/>
                </a:solidFill>
                <a:effectLst/>
                <a:latin typeface="+mn-lt"/>
                <a:ea typeface="+mn-ea"/>
                <a:cs typeface="+mn-cs"/>
              </a:rPr>
              <a:t>Group Objects</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Regroup</a:t>
            </a:r>
            <a:r>
              <a:rPr lang="en-US" sz="900" kern="1200">
                <a:solidFill>
                  <a:schemeClr val="tx1"/>
                </a:solidFill>
                <a:effectLst/>
                <a:latin typeface="+mn-lt"/>
                <a:ea typeface="+mn-ea"/>
                <a:cs typeface="+mn-cs"/>
              </a:rPr>
              <a:t>.</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21</a:t>
            </a:fld>
            <a:endParaRPr lang="en-US"/>
          </a:p>
        </p:txBody>
      </p:sp>
    </p:spTree>
    <p:extLst>
      <p:ext uri="{BB962C8B-B14F-4D97-AF65-F5344CB8AC3E}">
        <p14:creationId xmlns:p14="http://schemas.microsoft.com/office/powerpoint/2010/main" val="363957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Canh lề đối tượng: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các đối tượng cần canh chỉnh với nhau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trên Drawing Tools, trên thẻ Format, trong nhóm Arrange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tùy chọn phù hợp trong danh sách của nút </a:t>
            </a:r>
            <a:r>
              <a:rPr lang="es-MX" sz="900" b="1" kern="1200">
                <a:solidFill>
                  <a:schemeClr val="tx1"/>
                </a:solidFill>
                <a:effectLst/>
                <a:latin typeface="+mn-lt"/>
                <a:ea typeface="+mn-ea"/>
                <a:cs typeface="+mn-cs"/>
              </a:rPr>
              <a:t>Align</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các đối tượng cần canh chỉnh với nhau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trên thẻ Home, trong nhóm Drawing, trong menu </a:t>
            </a:r>
            <a:r>
              <a:rPr lang="en-US" sz="900" b="1" kern="1200">
                <a:solidFill>
                  <a:schemeClr val="tx1"/>
                </a:solidFill>
                <a:effectLst/>
                <a:latin typeface="+mn-lt"/>
                <a:ea typeface="+mn-ea"/>
                <a:cs typeface="+mn-cs"/>
              </a:rPr>
              <a:t>Arrange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Align</a:t>
            </a:r>
            <a:r>
              <a:rPr lang="en-US" sz="900" kern="1200">
                <a:solidFill>
                  <a:schemeClr val="tx1"/>
                </a:solidFill>
                <a:effectLst/>
                <a:latin typeface="+mn-lt"/>
                <a:ea typeface="+mn-ea"/>
                <a:cs typeface="+mn-cs"/>
              </a:rPr>
              <a:t>. </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Bạn có thể căn chỉnh các đối tượng so với slide hoặc so với các đối tượng cùng được chọn.</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22</a:t>
            </a:fld>
            <a:endParaRPr lang="en-US"/>
          </a:p>
        </p:txBody>
      </p:sp>
    </p:spTree>
    <p:extLst>
      <p:ext uri="{BB962C8B-B14F-4D97-AF65-F5344CB8AC3E}">
        <p14:creationId xmlns:p14="http://schemas.microsoft.com/office/powerpoint/2010/main" val="2053743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4</a:t>
            </a:fld>
            <a:endParaRPr lang="en-US"/>
          </a:p>
        </p:txBody>
      </p:sp>
    </p:spTree>
    <p:extLst>
      <p:ext uri="{BB962C8B-B14F-4D97-AF65-F5344CB8AC3E}">
        <p14:creationId xmlns:p14="http://schemas.microsoft.com/office/powerpoint/2010/main" val="3191178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Để xoay hình</a:t>
            </a:r>
            <a:r>
              <a:rPr lang="es-MX" sz="900" b="0" kern="1200">
                <a:solidFill>
                  <a:schemeClr val="tx1"/>
                </a:solidFill>
                <a:effectLst/>
                <a:latin typeface="+mn-lt"/>
                <a:ea typeface="+mn-ea"/>
                <a:cs typeface="+mn-cs"/>
              </a:rPr>
              <a: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hình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 kéo tay cầm xoay phía trên hình đã chọn.</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hình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trên Drawing Tools, thẻ Format, trong nhóm Arrange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vào nút </a:t>
            </a:r>
            <a:r>
              <a:rPr lang="en-US" sz="900" b="1" kern="1200">
                <a:solidFill>
                  <a:schemeClr val="tx1"/>
                </a:solidFill>
                <a:effectLst/>
                <a:latin typeface="+mn-lt"/>
                <a:ea typeface="+mn-ea"/>
                <a:cs typeface="+mn-cs"/>
              </a:rPr>
              <a:t>Rotate Objects</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tùy chọn xoay mong muốn.</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hình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trên thẻ Home, trong nhóm Drawing, trong menu </a:t>
            </a:r>
            <a:r>
              <a:rPr lang="en-US" sz="900" b="1" kern="1200">
                <a:solidFill>
                  <a:schemeClr val="tx1"/>
                </a:solidFill>
                <a:effectLst/>
                <a:latin typeface="+mn-lt"/>
                <a:ea typeface="+mn-ea"/>
                <a:cs typeface="+mn-cs"/>
              </a:rPr>
              <a:t>Arrange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Rotate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tùy chọn xoay mong muốn.</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hình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trên Drawing Tools, thẻ Format, trong nhóm Size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vào trình khởi chạy hộp thoại Size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ngăn Format Shape, chọn thẻ </a:t>
            </a:r>
            <a:r>
              <a:rPr lang="en-US" sz="900" b="1" kern="1200">
                <a:solidFill>
                  <a:schemeClr val="tx1"/>
                </a:solidFill>
                <a:effectLst/>
                <a:latin typeface="+mn-lt"/>
                <a:ea typeface="+mn-ea"/>
                <a:cs typeface="+mn-cs"/>
              </a:rPr>
              <a:t>Size &amp; Properties</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mở rộng phần Size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nhập hoặc chọn mức độ xoay.</a:t>
            </a:r>
          </a:p>
          <a:p>
            <a:pPr marL="171450" lvl="0" indent="-171450">
              <a:buFont typeface="Arial" panose="020B0604020202020204" pitchFamily="34" charset="0"/>
              <a:buChar char="•"/>
            </a:pP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Để lật hình dạng: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hình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trên Drawing Tools, thẻ Format, trong nhóm Arrange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vào nút </a:t>
            </a:r>
            <a:r>
              <a:rPr lang="en-US" sz="900" b="1" kern="1200">
                <a:solidFill>
                  <a:schemeClr val="tx1"/>
                </a:solidFill>
                <a:effectLst/>
                <a:latin typeface="+mn-lt"/>
                <a:ea typeface="+mn-ea"/>
                <a:cs typeface="+mn-cs"/>
              </a:rPr>
              <a:t>Rotate Objects</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sau đó:</a:t>
            </a:r>
          </a:p>
          <a:p>
            <a:pPr marL="171450" lvl="0" indent="-171450">
              <a:buFont typeface="Arial" panose="020B0604020202020204" pitchFamily="34" charset="0"/>
              <a:buChar char="•"/>
            </a:pPr>
            <a:r>
              <a:rPr lang="en-US">
                <a:effectLst/>
              </a:rPr>
              <a:t>Để đảo ngược đối tượng theo chiều dọc: nhấp </a:t>
            </a:r>
            <a:r>
              <a:rPr lang="en-US" b="1">
                <a:effectLst/>
              </a:rPr>
              <a:t>Flip Vertical</a:t>
            </a:r>
            <a:endParaRPr lang="en-US">
              <a:effectLst/>
            </a:endParaRPr>
          </a:p>
          <a:p>
            <a:pPr marL="171450" lvl="0" indent="-171450">
              <a:buFont typeface="Arial" panose="020B0604020202020204" pitchFamily="34" charset="0"/>
              <a:buChar char="•"/>
            </a:pPr>
            <a:r>
              <a:rPr lang="en-US">
                <a:effectLst/>
              </a:rPr>
              <a:t>Để đảo ngược đối tượng theo chiều ngang: nhấp </a:t>
            </a:r>
            <a:r>
              <a:rPr lang="en-US" b="1">
                <a:effectLst/>
              </a:rPr>
              <a:t>Flip Horizontal</a:t>
            </a:r>
            <a:r>
              <a:rPr lang="en-US">
                <a:effectLst/>
              </a:rPr>
              <a:t>.</a:t>
            </a:r>
          </a:p>
          <a:p>
            <a:pPr marL="171450" lvl="0" indent="-171450">
              <a:buFont typeface="Arial" panose="020B0604020202020204" pitchFamily="34" charset="0"/>
              <a:buChar char="•"/>
            </a:pPr>
            <a:endParaRPr lang="en-US">
              <a:effectLst/>
            </a:endParaRPr>
          </a:p>
          <a:p>
            <a:pPr lvl="0"/>
            <a:r>
              <a:rPr lang="es-MX" sz="900" b="1" kern="1200">
                <a:solidFill>
                  <a:schemeClr val="tx1"/>
                </a:solidFill>
                <a:effectLst/>
                <a:latin typeface="+mn-lt"/>
                <a:ea typeface="+mn-ea"/>
                <a:cs typeface="+mn-cs"/>
              </a:rPr>
              <a:t>Để tạo một hình ảnh phản chiếu:</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Tạo một bản sao của hình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sử dụng một trong các tùy chọn lật.</a:t>
            </a:r>
            <a:endParaRPr lang="en-US" sz="900" kern="1200">
              <a:solidFill>
                <a:schemeClr val="tx1"/>
              </a:solidFill>
              <a:effectLst/>
              <a:latin typeface="+mn-lt"/>
              <a:ea typeface="+mn-ea"/>
              <a:cs typeface="+mn-cs"/>
            </a:endParaRPr>
          </a:p>
          <a:p>
            <a:pPr marL="0" indent="0">
              <a:buFont typeface="Arial" panose="020B0604020202020204" pitchFamily="34" charset="0"/>
              <a:buNone/>
            </a:pPr>
            <a:r>
              <a:rPr lang="es-MX" sz="900" i="1" kern="1200">
                <a:solidFill>
                  <a:schemeClr val="tx1"/>
                </a:solidFill>
                <a:effectLst/>
                <a:latin typeface="+mn-lt"/>
                <a:ea typeface="+mn-ea"/>
                <a:cs typeface="+mn-cs"/>
              </a:rPr>
              <a:t>Lưu ý rằng bạn có thể cần hủy nhóm một số đối tượng đã gom nhóm trước khi bạn có thể kích hoạt các tùy chọn xoay hoặc lật.</a:t>
            </a:r>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23</a:t>
            </a:fld>
            <a:endParaRPr lang="en-US"/>
          </a:p>
        </p:txBody>
      </p:sp>
    </p:spTree>
    <p:extLst>
      <p:ext uri="{BB962C8B-B14F-4D97-AF65-F5344CB8AC3E}">
        <p14:creationId xmlns:p14="http://schemas.microsoft.com/office/powerpoint/2010/main" val="1534687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24</a:t>
            </a:fld>
            <a:endParaRPr lang="en-US"/>
          </a:p>
        </p:txBody>
      </p:sp>
    </p:spTree>
    <p:extLst>
      <p:ext uri="{BB962C8B-B14F-4D97-AF65-F5344CB8AC3E}">
        <p14:creationId xmlns:p14="http://schemas.microsoft.com/office/powerpoint/2010/main" val="3376443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Thao tác chọn đối tượng: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Home, trong nhóm Editing, bấm </a:t>
            </a:r>
            <a:r>
              <a:rPr lang="en-US" sz="900" b="1" kern="1200">
                <a:solidFill>
                  <a:schemeClr val="tx1"/>
                </a:solidFill>
                <a:effectLst/>
                <a:latin typeface="+mn-lt"/>
                <a:ea typeface="+mn-ea"/>
                <a:cs typeface="+mn-cs"/>
              </a:rPr>
              <a:t>Select</a:t>
            </a:r>
            <a:r>
              <a:rPr lang="en-US" sz="900" kern="1200">
                <a:solidFill>
                  <a:schemeClr val="tx1"/>
                </a:solidFill>
                <a:effectLst/>
                <a:latin typeface="+mn-lt"/>
                <a:ea typeface="+mn-ea"/>
                <a:cs typeface="+mn-cs"/>
              </a:rPr>
              <a:t> và thực hiện một trong các thao tác sau:</a:t>
            </a:r>
          </a:p>
          <a:p>
            <a:pPr marL="514350" lvl="1" indent="-171450">
              <a:buFont typeface="Wingdings" panose="05000000000000000000" pitchFamily="2" charset="2"/>
              <a:buChar char="§"/>
            </a:pPr>
            <a:r>
              <a:rPr lang="en-US">
                <a:effectLst/>
              </a:rPr>
              <a:t>Để chọn tất cả các đối tượng trên slide, bao gồm các Placeholder: bấm </a:t>
            </a:r>
            <a:r>
              <a:rPr lang="en-US" b="1">
                <a:effectLst/>
              </a:rPr>
              <a:t>Select All</a:t>
            </a:r>
            <a:r>
              <a:rPr lang="en-US">
                <a:effectLst/>
              </a:rPr>
              <a:t>.</a:t>
            </a:r>
          </a:p>
          <a:p>
            <a:pPr marL="514350" lvl="1" indent="-171450">
              <a:buFont typeface="Wingdings" panose="05000000000000000000" pitchFamily="2" charset="2"/>
              <a:buChar char="§"/>
            </a:pPr>
            <a:r>
              <a:rPr lang="en-US">
                <a:effectLst/>
              </a:rPr>
              <a:t>Để chọn nhiều đối tượng: bấm </a:t>
            </a:r>
            <a:r>
              <a:rPr lang="en-US" b="1">
                <a:effectLst/>
              </a:rPr>
              <a:t>Select Objects</a:t>
            </a:r>
            <a:r>
              <a:rPr lang="en-US">
                <a:effectLst/>
              </a:rPr>
              <a:t> </a:t>
            </a:r>
            <a:r>
              <a:rPr lang="en-US" sz="900" kern="1200">
                <a:solidFill>
                  <a:schemeClr val="tx1"/>
                </a:solidFill>
                <a:effectLst/>
                <a:latin typeface="+mn-lt"/>
                <a:ea typeface="+mn-ea"/>
                <a:cs typeface="+mn-cs"/>
                <a:sym typeface="Wingdings" panose="05000000000000000000" pitchFamily="2" charset="2"/>
              </a:rPr>
              <a:t></a:t>
            </a:r>
            <a:r>
              <a:rPr lang="en-US">
                <a:effectLst/>
              </a:rPr>
              <a:t> vẽ hộp bao trùm các đối tượng muốn chọn.</a:t>
            </a:r>
          </a:p>
          <a:p>
            <a:pPr marL="514350" lvl="1" indent="-171450">
              <a:buFont typeface="Wingdings" panose="05000000000000000000" pitchFamily="2" charset="2"/>
              <a:buChar char="§"/>
            </a:pPr>
            <a:r>
              <a:rPr lang="en-US">
                <a:effectLst/>
              </a:rPr>
              <a:t>Để mở ngăn Selection: bấm vào </a:t>
            </a:r>
            <a:r>
              <a:rPr lang="en-US" b="1">
                <a:effectLst/>
              </a:rPr>
              <a:t>Selection Pane</a:t>
            </a:r>
            <a:r>
              <a:rPr lang="en-US">
                <a:effectLst/>
              </a:rPr>
              <a:t>.</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25</a:t>
            </a:fld>
            <a:endParaRPr lang="en-US"/>
          </a:p>
        </p:txBody>
      </p:sp>
    </p:spTree>
    <p:extLst>
      <p:ext uri="{BB962C8B-B14F-4D97-AF65-F5344CB8AC3E}">
        <p14:creationId xmlns:p14="http://schemas.microsoft.com/office/powerpoint/2010/main" val="98433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Mở Selection Pane:</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Home, trong nhóm Editing, bấm </a:t>
            </a:r>
            <a:r>
              <a:rPr lang="en-US" sz="900" b="1" kern="1200">
                <a:solidFill>
                  <a:schemeClr val="tx1"/>
                </a:solidFill>
                <a:effectLst/>
                <a:latin typeface="+mn-lt"/>
                <a:ea typeface="+mn-ea"/>
                <a:cs typeface="+mn-cs"/>
              </a:rPr>
              <a:t>Select</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vào </a:t>
            </a:r>
            <a:r>
              <a:rPr lang="en-US" sz="900" b="1" kern="1200">
                <a:solidFill>
                  <a:schemeClr val="tx1"/>
                </a:solidFill>
                <a:effectLst/>
                <a:latin typeface="+mn-lt"/>
                <a:ea typeface="+mn-ea"/>
                <a:cs typeface="+mn-cs"/>
              </a:rPr>
              <a:t>Selection Pane.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Drawing Tools, thẻ Format, trong nhóm Arrange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vào </a:t>
            </a:r>
            <a:r>
              <a:rPr lang="en-US" sz="900" b="1" kern="1200">
                <a:solidFill>
                  <a:schemeClr val="tx1"/>
                </a:solidFill>
                <a:effectLst/>
                <a:latin typeface="+mn-lt"/>
                <a:ea typeface="+mn-ea"/>
                <a:cs typeface="+mn-cs"/>
              </a:rPr>
              <a:t>Selection Pane.</a:t>
            </a:r>
            <a:endParaRPr lang="en-US" sz="900" kern="1200">
              <a:solidFill>
                <a:schemeClr val="tx1"/>
              </a:solidFill>
              <a:effectLst/>
              <a:latin typeface="+mn-lt"/>
              <a:ea typeface="+mn-ea"/>
              <a:cs typeface="+mn-cs"/>
            </a:endParaRPr>
          </a:p>
          <a:p>
            <a:pPr marL="171450" indent="-171450">
              <a:buFont typeface="Arial" panose="020B0604020202020204" pitchFamily="34" charset="0"/>
              <a:buChar char="•"/>
            </a:pPr>
            <a:r>
              <a:rPr lang="en-US" sz="900" kern="1200">
                <a:solidFill>
                  <a:schemeClr val="tx1"/>
                </a:solidFill>
                <a:effectLst/>
                <a:latin typeface="+mn-lt"/>
                <a:ea typeface="+mn-ea"/>
                <a:cs typeface="+mn-cs"/>
              </a:rPr>
              <a:t>Khi tạo và chèn các đối tượng, PowerPoint đánh số thức tự và đặt tên cho các đối tượng theo thứ tự xuất hiện của chúng hoặc thứ tự sắp xếp của chúng trên slide.</a:t>
            </a:r>
          </a:p>
          <a:p>
            <a:pPr lvl="0"/>
            <a:r>
              <a:rPr lang="es-MX" sz="900" b="1" kern="1200">
                <a:solidFill>
                  <a:schemeClr val="tx1"/>
                </a:solidFill>
                <a:effectLst/>
                <a:latin typeface="+mn-lt"/>
                <a:ea typeface="+mn-ea"/>
                <a:cs typeface="+mn-cs"/>
              </a:rPr>
              <a:t>Chọn một đối tượng: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vào tên của đối tượng.</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Chọn nhiều đối tượng: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Sử dụng các phương thức nhấp chuột giữ các phím CTRL hoặc SHIFT.</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Điều chỉnh thứ tự sắp xếp của các đối tượng: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đối tượng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vào mũi tên </a:t>
            </a:r>
            <a:r>
              <a:rPr lang="es-MX" sz="900" b="1" kern="1200">
                <a:solidFill>
                  <a:schemeClr val="tx1"/>
                </a:solidFill>
                <a:effectLst/>
                <a:latin typeface="+mn-lt"/>
                <a:ea typeface="+mn-ea"/>
                <a:cs typeface="+mn-cs"/>
              </a:rPr>
              <a:t>Bring Forward</a:t>
            </a:r>
            <a:r>
              <a:rPr lang="es-MX" sz="900" kern="1200">
                <a:solidFill>
                  <a:schemeClr val="tx1"/>
                </a:solidFill>
                <a:effectLst/>
                <a:latin typeface="+mn-lt"/>
                <a:ea typeface="+mn-ea"/>
                <a:cs typeface="+mn-cs"/>
              </a:rPr>
              <a:t> hoặc </a:t>
            </a:r>
            <a:r>
              <a:rPr lang="es-MX" sz="900" b="1" kern="1200">
                <a:solidFill>
                  <a:schemeClr val="tx1"/>
                </a:solidFill>
                <a:effectLst/>
                <a:latin typeface="+mn-lt"/>
                <a:ea typeface="+mn-ea"/>
                <a:cs typeface="+mn-cs"/>
              </a:rPr>
              <a:t>Send Backward</a:t>
            </a:r>
            <a:r>
              <a:rPr lang="es-MX" sz="900" kern="1200">
                <a:solidFill>
                  <a:schemeClr val="tx1"/>
                </a:solidFill>
                <a:effectLst/>
                <a:latin typeface="+mn-lt"/>
                <a:ea typeface="+mn-ea"/>
                <a:cs typeface="+mn-cs"/>
              </a:rPr>
              <a:t> hoặc kéo tên đối tượng đến vị trí mong muốn trong danh sách.</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Đổi tên đối tượng: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vào tên đối tượng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sau đó tạm dừng và nhấp chuột lại vào tên đó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hộp tên mở ra để chỉnh sửa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quét chọn tên hiện có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rPr>
              <a:t>nhập tên mới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nhấn ENTER.</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Tạm thời ẩn đối tượng khỏi chế độ xem trên slide:</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vào biểu tượng con mắt bên phải tên đối tượng.</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Hiển thị một đối tượng bị ẩn:</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vào bên phải dòng tên đối tượng để bật lại biểu tượng con mắt.</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26</a:t>
            </a:fld>
            <a:endParaRPr lang="en-US"/>
          </a:p>
        </p:txBody>
      </p:sp>
    </p:spTree>
    <p:extLst>
      <p:ext uri="{BB962C8B-B14F-4D97-AF65-F5344CB8AC3E}">
        <p14:creationId xmlns:p14="http://schemas.microsoft.com/office/powerpoint/2010/main" val="4057885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Hợp nhất các hình: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Định vị hình và chọn các hình muốn hợp nhất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trên Drawing Tools, thẻ Format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a:t>
            </a:r>
            <a:r>
              <a:rPr lang="es-MX" sz="900" b="1" kern="1200">
                <a:solidFill>
                  <a:schemeClr val="tx1"/>
                </a:solidFill>
                <a:effectLst/>
                <a:latin typeface="+mn-lt"/>
                <a:ea typeface="+mn-ea"/>
                <a:cs typeface="+mn-cs"/>
              </a:rPr>
              <a:t>Merge Shapes</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tùy chọn mong muốn.</a:t>
            </a:r>
            <a:endParaRPr lang="en-US" sz="900" kern="1200">
              <a:solidFill>
                <a:schemeClr val="tx1"/>
              </a:solidFill>
              <a:effectLst/>
              <a:latin typeface="+mn-lt"/>
              <a:ea typeface="+mn-ea"/>
              <a:cs typeface="+mn-cs"/>
            </a:endParaRPr>
          </a:p>
          <a:p>
            <a:endParaRPr lang="es-MX" sz="900" kern="1200">
              <a:solidFill>
                <a:schemeClr val="tx1"/>
              </a:solidFill>
              <a:effectLst/>
              <a:latin typeface="+mn-lt"/>
              <a:ea typeface="+mn-ea"/>
              <a:cs typeface="+mn-cs"/>
            </a:endParaRPr>
          </a:p>
          <a:p>
            <a:r>
              <a:rPr lang="es-MX" sz="900" kern="1200">
                <a:solidFill>
                  <a:schemeClr val="tx1"/>
                </a:solidFill>
                <a:effectLst/>
                <a:latin typeface="+mn-lt"/>
                <a:ea typeface="+mn-ea"/>
                <a:cs typeface="+mn-cs"/>
              </a:rPr>
              <a:t>Kết quả của các hình dạng hợp nhất phụ thuộc vào tùy chọn hợp nhất và hình được nhấp chọn đầu tiên. </a:t>
            </a:r>
            <a:r>
              <a:rPr lang="en-US" sz="900" kern="1200">
                <a:solidFill>
                  <a:schemeClr val="tx1"/>
                </a:solidFill>
                <a:effectLst/>
                <a:latin typeface="+mn-lt"/>
                <a:ea typeface="+mn-ea"/>
                <a:cs typeface="+mn-cs"/>
              </a:rPr>
              <a:t>Hình được nhấp chọn đầu tiên trở thành hình chính, tuy nhiên vẫn có một số trường hợp kết quả hợp nhất sẽ tạo nên hình dạng mới.</a:t>
            </a:r>
          </a:p>
          <a:p>
            <a:endParaRPr lang="en-US"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Quan trọng khi sử dụng công cụ này là phải hiểu sự khác biệt giữa hình hợp nhất và hình gom nhóm. </a:t>
            </a:r>
          </a:p>
          <a:p>
            <a:endParaRPr lang="en-US"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Hợp nhất các hình là để tạo một hình dạng mới, trong khi gom nhóm các hình khi bạn muốn coi các hình riêng lẻ thành một hình để dễ thực hiện các thao tác và vẫn có thể sửa đổi từng hình trong nhóm.</a:t>
            </a:r>
          </a:p>
        </p:txBody>
      </p:sp>
      <p:sp>
        <p:nvSpPr>
          <p:cNvPr id="4" name="Slide Number Placeholder 3"/>
          <p:cNvSpPr>
            <a:spLocks noGrp="1"/>
          </p:cNvSpPr>
          <p:nvPr>
            <p:ph type="sldNum" sz="quarter" idx="5"/>
          </p:nvPr>
        </p:nvSpPr>
        <p:spPr/>
        <p:txBody>
          <a:bodyPr/>
          <a:lstStyle/>
          <a:p>
            <a:fld id="{AF44F5F5-A8AA-4BC1-84A0-54BF991CD31D}" type="slidenum">
              <a:rPr lang="en-US" smtClean="0"/>
              <a:t>27</a:t>
            </a:fld>
            <a:endParaRPr lang="en-US"/>
          </a:p>
        </p:txBody>
      </p:sp>
    </p:spTree>
    <p:extLst>
      <p:ext uri="{BB962C8B-B14F-4D97-AF65-F5344CB8AC3E}">
        <p14:creationId xmlns:p14="http://schemas.microsoft.com/office/powerpoint/2010/main" val="723985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Vẽ hình tùy ý:</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Draw, trong nhóm Pen, chọn </a:t>
            </a:r>
            <a:r>
              <a:rPr lang="es-MX" sz="900" b="1" kern="1200">
                <a:solidFill>
                  <a:schemeClr val="tx1"/>
                </a:solidFill>
                <a:effectLst/>
                <a:latin typeface="+mn-lt"/>
                <a:ea typeface="+mn-ea"/>
                <a:cs typeface="+mn-cs"/>
              </a:rPr>
              <a:t>kiểu mực</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sử dụng chuột hoặc thiết bị bút để vẽ hình dạng tùy ý. </a:t>
            </a:r>
            <a:endParaRPr lang="en-US" sz="900" kern="1200">
              <a:solidFill>
                <a:schemeClr val="tx1"/>
              </a:solidFill>
              <a:effectLst/>
              <a:latin typeface="+mn-lt"/>
              <a:ea typeface="+mn-ea"/>
              <a:cs typeface="+mn-cs"/>
            </a:endParaRPr>
          </a:p>
          <a:p>
            <a:pPr marL="0" indent="0">
              <a:buFont typeface="Arial" panose="020B0604020202020204" pitchFamily="34" charset="0"/>
              <a:buNone/>
            </a:pPr>
            <a:endParaRPr lang="en-US" sz="900" kern="1200">
              <a:solidFill>
                <a:schemeClr val="tx1"/>
              </a:solidFill>
              <a:effectLst/>
              <a:latin typeface="+mn-lt"/>
              <a:ea typeface="+mn-ea"/>
              <a:cs typeface="+mn-cs"/>
              <a:sym typeface="Wingdings" panose="05000000000000000000" pitchFamily="2" charset="2"/>
            </a:endParaRPr>
          </a:p>
          <a:p>
            <a:pPr marL="0" indent="0">
              <a:buFont typeface="Arial" panose="020B0604020202020204" pitchFamily="34" charset="0"/>
              <a:buNone/>
            </a:pPr>
            <a:r>
              <a:rPr lang="en-US" sz="900" kern="1200">
                <a:solidFill>
                  <a:schemeClr val="tx1"/>
                </a:solidFill>
                <a:effectLst/>
                <a:latin typeface="+mn-lt"/>
                <a:ea typeface="+mn-ea"/>
                <a:cs typeface="+mn-cs"/>
                <a:sym typeface="Wingdings" panose="05000000000000000000" pitchFamily="2" charset="2"/>
              </a:rPr>
              <a:t>T</a:t>
            </a:r>
            <a:r>
              <a:rPr lang="en-US" sz="900" kern="1200">
                <a:solidFill>
                  <a:schemeClr val="tx1"/>
                </a:solidFill>
                <a:effectLst/>
                <a:latin typeface="+mn-lt"/>
                <a:ea typeface="+mn-ea"/>
                <a:cs typeface="+mn-cs"/>
              </a:rPr>
              <a:t>rong nhóm Ink Art, bấm </a:t>
            </a:r>
            <a:r>
              <a:rPr lang="en-US" sz="900" b="1" kern="1200">
                <a:solidFill>
                  <a:schemeClr val="tx1"/>
                </a:solidFill>
                <a:effectLst/>
                <a:latin typeface="+mn-lt"/>
                <a:ea typeface="+mn-ea"/>
                <a:cs typeface="+mn-cs"/>
              </a:rPr>
              <a:t>Ink to Shape</a:t>
            </a:r>
            <a:r>
              <a:rPr lang="en-US" sz="900" kern="1200">
                <a:solidFill>
                  <a:schemeClr val="tx1"/>
                </a:solidFill>
                <a:effectLst/>
                <a:latin typeface="+mn-lt"/>
                <a:ea typeface="+mn-ea"/>
                <a:cs typeface="+mn-cs"/>
              </a:rPr>
              <a:t> để tự động chuyển bản vẽ mực thành hình.</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a:solidFill>
                  <a:schemeClr val="tx1"/>
                </a:solidFill>
                <a:effectLst/>
                <a:latin typeface="+mn-lt"/>
                <a:ea typeface="+mn-ea"/>
                <a:cs typeface="+mn-cs"/>
              </a:rPr>
              <a:t>Khi vẽ xong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nhóm Tools, bấm </a:t>
            </a:r>
            <a:r>
              <a:rPr lang="en-US" sz="900" b="1" kern="1200">
                <a:solidFill>
                  <a:schemeClr val="tx1"/>
                </a:solidFill>
                <a:effectLst/>
                <a:latin typeface="+mn-lt"/>
                <a:ea typeface="+mn-ea"/>
                <a:cs typeface="+mn-cs"/>
              </a:rPr>
              <a:t>Lasso Select</a:t>
            </a:r>
            <a:r>
              <a:rPr lang="en-US" sz="900" kern="1200">
                <a:solidFill>
                  <a:schemeClr val="tx1"/>
                </a:solidFill>
                <a:effectLst/>
                <a:latin typeface="+mn-lt"/>
                <a:ea typeface="+mn-ea"/>
                <a:cs typeface="+mn-cs"/>
              </a:rPr>
              <a:t> (hoặc </a:t>
            </a:r>
            <a:r>
              <a:rPr lang="en-US" sz="900" b="1" kern="1200">
                <a:solidFill>
                  <a:schemeClr val="tx1"/>
                </a:solidFill>
                <a:effectLst/>
                <a:latin typeface="+mn-lt"/>
                <a:ea typeface="+mn-ea"/>
                <a:cs typeface="+mn-cs"/>
              </a:rPr>
              <a:t>Select</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kéo chuột quét chọn toàn bộ bản vẽ </a:t>
            </a:r>
            <a:endParaRPr lang="en-US" sz="900" kern="1200">
              <a:solidFill>
                <a:schemeClr val="tx1"/>
              </a:solidFill>
              <a:effectLst/>
              <a:latin typeface="+mn-lt"/>
              <a:ea typeface="+mn-ea"/>
              <a:cs typeface="+mn-cs"/>
              <a:sym typeface="Wingdings" panose="05000000000000000000" pitchFamily="2" charset="2"/>
            </a:endParaRPr>
          </a:p>
          <a:p>
            <a:r>
              <a:rPr lang="en-US" sz="900" kern="1200">
                <a:solidFill>
                  <a:schemeClr val="tx1"/>
                </a:solidFill>
                <a:effectLst/>
                <a:latin typeface="+mn-lt"/>
                <a:ea typeface="+mn-ea"/>
                <a:cs typeface="+mn-cs"/>
              </a:rPr>
              <a:t>           </a:t>
            </a:r>
          </a:p>
          <a:p>
            <a:r>
              <a:rPr lang="en-US" sz="900" b="1" kern="1200">
                <a:solidFill>
                  <a:schemeClr val="tx1"/>
                </a:solidFill>
                <a:effectLst/>
                <a:latin typeface="+mn-lt"/>
                <a:ea typeface="+mn-ea"/>
                <a:cs typeface="+mn-cs"/>
              </a:rPr>
              <a:t>Lưu ý: </a:t>
            </a:r>
            <a:r>
              <a:rPr lang="en-US" sz="900" kern="1200">
                <a:solidFill>
                  <a:schemeClr val="tx1"/>
                </a:solidFill>
                <a:effectLst/>
                <a:latin typeface="+mn-lt"/>
                <a:ea typeface="+mn-ea"/>
                <a:cs typeface="+mn-cs"/>
              </a:rPr>
              <a:t>Tính năng </a:t>
            </a:r>
            <a:r>
              <a:rPr lang="en-US" sz="900" b="1" kern="1200">
                <a:solidFill>
                  <a:schemeClr val="tx1"/>
                </a:solidFill>
                <a:effectLst/>
                <a:latin typeface="+mn-lt"/>
                <a:ea typeface="+mn-ea"/>
                <a:cs typeface="+mn-cs"/>
              </a:rPr>
              <a:t>Draw </a:t>
            </a:r>
            <a:r>
              <a:rPr lang="en-US" sz="900" kern="1200">
                <a:solidFill>
                  <a:schemeClr val="tx1"/>
                </a:solidFill>
                <a:effectLst/>
                <a:latin typeface="+mn-lt"/>
                <a:ea typeface="+mn-ea"/>
                <a:cs typeface="+mn-cs"/>
              </a:rPr>
              <a:t>chỉ sử dụng được nếu bạn có đăng ký Office 365.</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28</a:t>
            </a:fld>
            <a:endParaRPr lang="en-US"/>
          </a:p>
        </p:txBody>
      </p:sp>
    </p:spTree>
    <p:extLst>
      <p:ext uri="{BB962C8B-B14F-4D97-AF65-F5344CB8AC3E}">
        <p14:creationId xmlns:p14="http://schemas.microsoft.com/office/powerpoint/2010/main" val="2111291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Lưu hình vẽ dưới dạng tập tin ảnh: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chuột phải vào đối tượng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vào </a:t>
            </a:r>
            <a:r>
              <a:rPr lang="es-MX" sz="900" b="1" kern="1200">
                <a:solidFill>
                  <a:schemeClr val="tx1"/>
                </a:solidFill>
                <a:effectLst/>
                <a:latin typeface="+mn-lt"/>
                <a:ea typeface="+mn-ea"/>
                <a:cs typeface="+mn-cs"/>
              </a:rPr>
              <a:t>Save As Picture</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định vị thư mục lưu, đặt tên cho hình, chọn kiểu định dạng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a:t>
            </a:r>
            <a:r>
              <a:rPr lang="es-MX" sz="900" b="1" kern="1200">
                <a:solidFill>
                  <a:schemeClr val="tx1"/>
                </a:solidFill>
                <a:effectLst/>
                <a:latin typeface="+mn-lt"/>
                <a:ea typeface="+mn-ea"/>
                <a:cs typeface="+mn-cs"/>
              </a:rPr>
              <a:t>Save.</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29</a:t>
            </a:fld>
            <a:endParaRPr lang="en-US"/>
          </a:p>
        </p:txBody>
      </p:sp>
    </p:spTree>
    <p:extLst>
      <p:ext uri="{BB962C8B-B14F-4D97-AF65-F5344CB8AC3E}">
        <p14:creationId xmlns:p14="http://schemas.microsoft.com/office/powerpoint/2010/main" val="2644063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30</a:t>
            </a:fld>
            <a:endParaRPr lang="en-US"/>
          </a:p>
        </p:txBody>
      </p:sp>
    </p:spTree>
    <p:extLst>
      <p:ext uri="{BB962C8B-B14F-4D97-AF65-F5344CB8AC3E}">
        <p14:creationId xmlns:p14="http://schemas.microsoft.com/office/powerpoint/2010/main" val="994920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Thêm ảnh từ tập tin trên máy tính vào slide sử dụng Placeholder ảnh: </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vào biểu tượng </a:t>
            </a:r>
            <a:r>
              <a:rPr lang="en-US" sz="900" b="1" kern="1200">
                <a:solidFill>
                  <a:schemeClr val="tx1"/>
                </a:solidFill>
                <a:effectLst/>
                <a:latin typeface="+mn-lt"/>
                <a:ea typeface="+mn-ea"/>
                <a:cs typeface="+mn-cs"/>
              </a:rPr>
              <a:t>Pictures</a:t>
            </a:r>
            <a:r>
              <a:rPr lang="en-US" sz="900" kern="1200">
                <a:solidFill>
                  <a:schemeClr val="tx1"/>
                </a:solidFill>
                <a:effectLst/>
                <a:latin typeface="+mn-lt"/>
                <a:ea typeface="+mn-ea"/>
                <a:cs typeface="+mn-cs"/>
              </a:rPr>
              <a:t> trong Placeholder.</a:t>
            </a:r>
          </a:p>
          <a:p>
            <a:pPr lvl="0"/>
            <a:r>
              <a:rPr lang="es-MX" sz="900" b="1" kern="1200">
                <a:solidFill>
                  <a:schemeClr val="tx1"/>
                </a:solidFill>
                <a:effectLst/>
                <a:latin typeface="+mn-lt"/>
                <a:ea typeface="+mn-ea"/>
                <a:cs typeface="+mn-cs"/>
              </a:rPr>
              <a:t>Thêm ảnh trực tuyến vào slide sử dụng Placeholder ảnh: </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vào biểu tượng </a:t>
            </a:r>
            <a:r>
              <a:rPr lang="en-US" sz="900" b="1" kern="1200">
                <a:solidFill>
                  <a:schemeClr val="tx1"/>
                </a:solidFill>
                <a:effectLst/>
                <a:latin typeface="+mn-lt"/>
                <a:ea typeface="+mn-ea"/>
                <a:cs typeface="+mn-cs"/>
              </a:rPr>
              <a:t>Online Pictures</a:t>
            </a:r>
            <a:r>
              <a:rPr lang="en-US" sz="900" kern="1200">
                <a:solidFill>
                  <a:schemeClr val="tx1"/>
                </a:solidFill>
                <a:effectLst/>
                <a:latin typeface="+mn-lt"/>
                <a:ea typeface="+mn-ea"/>
                <a:cs typeface="+mn-cs"/>
              </a:rPr>
              <a:t> trong Placeholder.</a:t>
            </a:r>
          </a:p>
          <a:p>
            <a:pPr lvl="0"/>
            <a:r>
              <a:rPr lang="es-MX" sz="900" b="1" kern="1200">
                <a:solidFill>
                  <a:schemeClr val="tx1"/>
                </a:solidFill>
                <a:effectLst/>
                <a:latin typeface="+mn-lt"/>
                <a:ea typeface="+mn-ea"/>
                <a:cs typeface="+mn-cs"/>
              </a:rPr>
              <a:t>Thêm ảnh vào slide nhưng không có Placeholder ảnh: </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Insert, nhóm Images, nhấp chọn </a:t>
            </a:r>
            <a:r>
              <a:rPr lang="en-US" sz="900" b="1" kern="1200">
                <a:solidFill>
                  <a:schemeClr val="tx1"/>
                </a:solidFill>
                <a:effectLst/>
                <a:latin typeface="+mn-lt"/>
                <a:ea typeface="+mn-ea"/>
                <a:cs typeface="+mn-cs"/>
              </a:rPr>
              <a:t>Pictures</a:t>
            </a:r>
            <a:r>
              <a:rPr lang="en-US" sz="900" kern="1200">
                <a:solidFill>
                  <a:schemeClr val="tx1"/>
                </a:solidFill>
                <a:effectLst/>
                <a:latin typeface="+mn-lt"/>
                <a:ea typeface="+mn-ea"/>
                <a:cs typeface="+mn-cs"/>
              </a:rPr>
              <a:t> hoặc </a:t>
            </a:r>
            <a:r>
              <a:rPr lang="en-US" sz="900" b="1" kern="1200">
                <a:solidFill>
                  <a:schemeClr val="tx1"/>
                </a:solidFill>
                <a:effectLst/>
                <a:latin typeface="+mn-lt"/>
                <a:ea typeface="+mn-ea"/>
                <a:cs typeface="+mn-cs"/>
              </a:rPr>
              <a:t>Online Pictures</a:t>
            </a:r>
            <a:r>
              <a:rPr lang="en-US" sz="900" kern="1200">
                <a:solidFill>
                  <a:schemeClr val="tx1"/>
                </a:solidFill>
                <a:effectLst/>
                <a:latin typeface="+mn-lt"/>
                <a:ea typeface="+mn-ea"/>
                <a:cs typeface="+mn-cs"/>
              </a:rPr>
              <a:t>.</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31</a:t>
            </a:fld>
            <a:endParaRPr lang="en-US"/>
          </a:p>
        </p:txBody>
      </p:sp>
    </p:spTree>
    <p:extLst>
      <p:ext uri="{BB962C8B-B14F-4D97-AF65-F5344CB8AC3E}">
        <p14:creationId xmlns:p14="http://schemas.microsoft.com/office/powerpoint/2010/main" val="2685596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900" b="1" kern="1200">
                <a:solidFill>
                  <a:schemeClr val="tx1"/>
                </a:solidFill>
                <a:effectLst/>
                <a:latin typeface="+mn-lt"/>
                <a:ea typeface="+mn-ea"/>
                <a:cs typeface="+mn-cs"/>
              </a:rPr>
              <a:t>Khi nhấp chọn Pictures, ứng dụng sẽ mở hộp thoại Insert Picture:</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Điều hướng di chuyển đến vị trí của tập tin hình ảnh và nhấp vào tập tin ảnh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Insert</a:t>
            </a:r>
            <a:r>
              <a:rPr lang="en-US" sz="900" kern="1200">
                <a:solidFill>
                  <a:schemeClr val="tx1"/>
                </a:solidFill>
                <a:effectLst/>
                <a:latin typeface="+mn-lt"/>
                <a:ea typeface="+mn-ea"/>
                <a:cs typeface="+mn-cs"/>
              </a:rPr>
              <a:t>. </a:t>
            </a:r>
          </a:p>
          <a:p>
            <a:pPr marL="0" lvl="0" indent="0">
              <a:buFont typeface="Arial" panose="020B0604020202020204" pitchFamily="34" charset="0"/>
              <a:buNone/>
            </a:pPr>
            <a:r>
              <a:rPr lang="en-US" sz="900" kern="1200">
                <a:solidFill>
                  <a:schemeClr val="tx1"/>
                </a:solidFill>
                <a:effectLst/>
                <a:latin typeface="+mn-lt"/>
                <a:ea typeface="+mn-ea"/>
                <a:cs typeface="+mn-cs"/>
              </a:rPr>
              <a:t>Ngoài ra, có thể nhấp vào mũi tên Insert để chọn tùy chọn khác.</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32</a:t>
            </a:fld>
            <a:endParaRPr lang="en-US"/>
          </a:p>
        </p:txBody>
      </p:sp>
    </p:spTree>
    <p:extLst>
      <p:ext uri="{BB962C8B-B14F-4D97-AF65-F5344CB8AC3E}">
        <p14:creationId xmlns:p14="http://schemas.microsoft.com/office/powerpoint/2010/main" val="1842405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Chèn Shapes:</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Home, trong nhóm Drawing, bấm chọn vào hình trong thư viện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kéo con trỏ chuột trên slide để vẽ hình.</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Insert, trong nhóm Illustrations, bấm </a:t>
            </a:r>
            <a:r>
              <a:rPr lang="en-US" sz="900" b="1" kern="1200">
                <a:solidFill>
                  <a:schemeClr val="tx1"/>
                </a:solidFill>
                <a:effectLst/>
                <a:latin typeface="+mn-lt"/>
                <a:ea typeface="+mn-ea"/>
                <a:cs typeface="+mn-cs"/>
              </a:rPr>
              <a:t>Shapes</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chọn hình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kéo con trỏ chuột trên slide để vẽ hình.</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nhóm Drawing Tools, trên thẻ Format, trong nhóm Insert Shapes, nhấp chọn vào hình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kéo con trỏ chuột trên slide để vẽ hình.</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Draw, sử dụng các tùy chọn Draw with Touch or Pens để vẽ hình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nhóm Ink Art, bấm </a:t>
            </a:r>
            <a:r>
              <a:rPr lang="en-US" sz="900" b="1" kern="1200">
                <a:solidFill>
                  <a:schemeClr val="tx1"/>
                </a:solidFill>
                <a:effectLst/>
                <a:latin typeface="+mn-lt"/>
                <a:ea typeface="+mn-ea"/>
                <a:cs typeface="+mn-cs"/>
              </a:rPr>
              <a:t>Convert to Shapes</a:t>
            </a:r>
            <a:r>
              <a:rPr lang="en-US" sz="900" kern="1200">
                <a:solidFill>
                  <a:schemeClr val="tx1"/>
                </a:solidFill>
                <a:effectLst/>
                <a:latin typeface="+mn-lt"/>
                <a:ea typeface="+mn-ea"/>
                <a:cs typeface="+mn-cs"/>
              </a:rPr>
              <a:t> để tự động chuyển bản vẽ mực thành hình.</a:t>
            </a:r>
          </a:p>
          <a:p>
            <a:pPr marL="171450" lvl="0" indent="-171450">
              <a:buFont typeface="Arial" panose="020B0604020202020204" pitchFamily="34" charset="0"/>
              <a:buChar char="•"/>
            </a:pP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Chèn cùng một hình dạng nhiều lần liên tục:</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Home, trong nhóm Drawing, bấm chuột phải vào hình muốn vẽ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chọn Lock Drawing Mode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 kéo chuột để vẽ hình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tiếp tục vẽ hình nếu cần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khi hoàn thành, nhấp lại vào hình để tắt Lock Drawing Mode.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Bạn cũng có thể tạo các hình tương tự bằng sao chép và dán. </a:t>
            </a:r>
            <a:endParaRPr lang="en-US" sz="900" kern="1200">
              <a:solidFill>
                <a:schemeClr val="tx1"/>
              </a:solidFill>
              <a:effectLst/>
              <a:latin typeface="+mn-lt"/>
              <a:ea typeface="+mn-ea"/>
              <a:cs typeface="+mn-cs"/>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5</a:t>
            </a:fld>
            <a:endParaRPr lang="en-US"/>
          </a:p>
        </p:txBody>
      </p:sp>
    </p:spTree>
    <p:extLst>
      <p:ext uri="{BB962C8B-B14F-4D97-AF65-F5344CB8AC3E}">
        <p14:creationId xmlns:p14="http://schemas.microsoft.com/office/powerpoint/2010/main" val="1443810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33</a:t>
            </a:fld>
            <a:endParaRPr lang="en-US"/>
          </a:p>
        </p:txBody>
      </p:sp>
    </p:spTree>
    <p:extLst>
      <p:ext uri="{BB962C8B-B14F-4D97-AF65-F5344CB8AC3E}">
        <p14:creationId xmlns:p14="http://schemas.microsoft.com/office/powerpoint/2010/main" val="2903098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34</a:t>
            </a:fld>
            <a:endParaRPr lang="en-US"/>
          </a:p>
        </p:txBody>
      </p:sp>
    </p:spTree>
    <p:extLst>
      <p:ext uri="{BB962C8B-B14F-4D97-AF65-F5344CB8AC3E}">
        <p14:creationId xmlns:p14="http://schemas.microsoft.com/office/powerpoint/2010/main" val="161768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i="1" kern="1200">
                <a:solidFill>
                  <a:schemeClr val="tx1"/>
                </a:solidFill>
                <a:effectLst/>
                <a:latin typeface="+mn-lt"/>
                <a:ea typeface="+mn-ea"/>
                <a:cs typeface="+mn-cs"/>
              </a:rPr>
              <a:t>Lưu ý</a:t>
            </a:r>
            <a:r>
              <a:rPr lang="en-US" sz="900" i="1" kern="1200">
                <a:solidFill>
                  <a:schemeClr val="tx1"/>
                </a:solidFill>
                <a:effectLst/>
                <a:latin typeface="+mn-lt"/>
                <a:ea typeface="+mn-ea"/>
                <a:cs typeface="+mn-cs"/>
              </a:rPr>
              <a:t>: nhiều hình ảnh trực tuyến có bản quyền và không thể được sử dụng mà không được cho phép trước. Hình ảnh được gắn thẻ giấy phép Creative Commons có thể sử dụng được; tuy nhiên, hầu hết các giấy phép Creative Commons có nghĩa là hình ảnh không được sử dụng cho mục đích thương mại và thường có các giới hạn về mức độ chỉnh sửa hoặc sửa đổi hình. Để tìm hiểu thêm về các loại giấy phép Creative Commons, nhấp vào liên kết </a:t>
            </a:r>
            <a:r>
              <a:rPr lang="en-US" sz="900" b="1" i="1" kern="1200">
                <a:solidFill>
                  <a:schemeClr val="tx1"/>
                </a:solidFill>
                <a:effectLst/>
                <a:latin typeface="+mn-lt"/>
                <a:ea typeface="+mn-ea"/>
                <a:cs typeface="+mn-cs"/>
              </a:rPr>
              <a:t>Creative Commons licenses</a:t>
            </a:r>
            <a:r>
              <a:rPr lang="en-US" sz="900" i="1" kern="1200">
                <a:solidFill>
                  <a:schemeClr val="tx1"/>
                </a:solidFill>
                <a:effectLst/>
                <a:latin typeface="+mn-lt"/>
                <a:ea typeface="+mn-ea"/>
                <a:cs typeface="+mn-cs"/>
              </a:rPr>
              <a:t>. Để hiển thị tất cả kết quả tìm kiếm, nhấp vào nút </a:t>
            </a:r>
            <a:r>
              <a:rPr lang="en-US" sz="900" b="1" i="1" kern="1200">
                <a:solidFill>
                  <a:schemeClr val="tx1"/>
                </a:solidFill>
                <a:effectLst/>
                <a:latin typeface="+mn-lt"/>
                <a:ea typeface="+mn-ea"/>
                <a:cs typeface="+mn-cs"/>
              </a:rPr>
              <a:t>Show all results.</a:t>
            </a:r>
            <a:endParaRPr lang="en-US" sz="900" i="1"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35</a:t>
            </a:fld>
            <a:endParaRPr lang="en-US"/>
          </a:p>
        </p:txBody>
      </p:sp>
    </p:spTree>
    <p:extLst>
      <p:ext uri="{BB962C8B-B14F-4D97-AF65-F5344CB8AC3E}">
        <p14:creationId xmlns:p14="http://schemas.microsoft.com/office/powerpoint/2010/main" val="4051818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Tìm hiểu thêm về bản quyền và cách sử dụng ảnh hợp lý:</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chuột vào liên kết </a:t>
            </a:r>
            <a:r>
              <a:rPr lang="en-US" sz="900" b="1" kern="1200">
                <a:solidFill>
                  <a:schemeClr val="tx1"/>
                </a:solidFill>
                <a:effectLst/>
                <a:latin typeface="+mn-lt"/>
                <a:ea typeface="+mn-ea"/>
                <a:cs typeface="+mn-cs"/>
              </a:rPr>
              <a:t>Learn more here</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Xem thông tin chi tiết của ảnh: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Trỏ chuột vào ảnh, một hộp giới hạn màu đen bao quanh ảnh, kích thước và vị trí của ảnh được hiển thị ở dưới cùng hộp.</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Để chọn và chèn ảnh: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chuột chọn ảnh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vào </a:t>
            </a:r>
            <a:r>
              <a:rPr lang="es-MX" sz="900" b="1" kern="1200">
                <a:solidFill>
                  <a:schemeClr val="tx1"/>
                </a:solidFill>
                <a:effectLst/>
                <a:latin typeface="+mn-lt"/>
                <a:ea typeface="+mn-ea"/>
                <a:cs typeface="+mn-cs"/>
              </a:rPr>
              <a:t>Insert </a:t>
            </a:r>
            <a:r>
              <a:rPr lang="es-MX" sz="900" kern="1200">
                <a:solidFill>
                  <a:schemeClr val="tx1"/>
                </a:solidFill>
                <a:effectLst/>
                <a:latin typeface="+mn-lt"/>
                <a:ea typeface="+mn-ea"/>
                <a:cs typeface="+mn-cs"/>
              </a:rPr>
              <a:t>để nhúng nó vào bài trình chiếu. </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Chọn nhiều hình ảnh: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vào hộp kiểm cho mỗi hình ảnh muốn chèn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vào </a:t>
            </a:r>
            <a:r>
              <a:rPr lang="es-MX" sz="900" b="1" kern="1200">
                <a:solidFill>
                  <a:schemeClr val="tx1"/>
                </a:solidFill>
                <a:effectLst/>
                <a:latin typeface="+mn-lt"/>
                <a:ea typeface="+mn-ea"/>
                <a:cs typeface="+mn-cs"/>
              </a:rPr>
              <a:t>Insert</a:t>
            </a:r>
            <a:r>
              <a:rPr lang="es-MX" sz="900" kern="1200">
                <a:solidFill>
                  <a:schemeClr val="tx1"/>
                </a:solidFill>
                <a:effectLst/>
                <a:latin typeface="+mn-lt"/>
                <a:ea typeface="+mn-ea"/>
                <a:cs typeface="+mn-cs"/>
              </a:rPr>
              <a:t> để nhúng tất cả các ảnh đã chọn vào slide.</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Thêm hình ảnh từ các dịch vụ trực tuyến khác (như YouTube):</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thẻ File, phần Account, thực hiện kết nối vào tài khoản Microsoft của bạn.</a:t>
            </a:r>
          </a:p>
        </p:txBody>
      </p:sp>
      <p:sp>
        <p:nvSpPr>
          <p:cNvPr id="4" name="Slide Number Placeholder 3"/>
          <p:cNvSpPr>
            <a:spLocks noGrp="1"/>
          </p:cNvSpPr>
          <p:nvPr>
            <p:ph type="sldNum" sz="quarter" idx="5"/>
          </p:nvPr>
        </p:nvSpPr>
        <p:spPr/>
        <p:txBody>
          <a:bodyPr/>
          <a:lstStyle/>
          <a:p>
            <a:fld id="{AF44F5F5-A8AA-4BC1-84A0-54BF991CD31D}" type="slidenum">
              <a:rPr lang="en-US" smtClean="0"/>
              <a:t>36</a:t>
            </a:fld>
            <a:endParaRPr lang="en-US"/>
          </a:p>
        </p:txBody>
      </p:sp>
    </p:spTree>
    <p:extLst>
      <p:ext uri="{BB962C8B-B14F-4D97-AF65-F5344CB8AC3E}">
        <p14:creationId xmlns:p14="http://schemas.microsoft.com/office/powerpoint/2010/main" val="2268847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Kích hoạt tính năng thiết kế:</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Design, trong nhóm Designer, bấm vào </a:t>
            </a:r>
            <a:r>
              <a:rPr lang="es-MX" sz="900" b="1" kern="1200">
                <a:solidFill>
                  <a:schemeClr val="tx1"/>
                </a:solidFill>
                <a:effectLst/>
                <a:latin typeface="+mn-lt"/>
                <a:ea typeface="+mn-ea"/>
                <a:cs typeface="+mn-cs"/>
              </a:rPr>
              <a:t>Design Ideas</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sau khi được kích hoạt, ngăn Design Ideas sẽ tự động xuất hiện khi bạn chèn ảnh vào slide</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Áp dụng bố cục thiết kế:</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chuột vào bố cục phù hợp trong ngăn Design Ideas.</a:t>
            </a:r>
          </a:p>
          <a:p>
            <a:pPr lvl="0"/>
            <a:r>
              <a:rPr lang="es-MX" sz="900" b="1" kern="1200">
                <a:solidFill>
                  <a:schemeClr val="tx1"/>
                </a:solidFill>
                <a:effectLst/>
                <a:latin typeface="+mn-lt"/>
                <a:ea typeface="+mn-ea"/>
                <a:cs typeface="+mn-cs"/>
              </a:rPr>
              <a:t>Tắt tính năng thiết kế:</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Bấm vào thẻ File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Options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phần General, bỏ chọn hộp </a:t>
            </a:r>
            <a:r>
              <a:rPr lang="en-US" sz="900" b="1" kern="1200">
                <a:solidFill>
                  <a:schemeClr val="tx1"/>
                </a:solidFill>
                <a:effectLst/>
                <a:latin typeface="+mn-lt"/>
                <a:ea typeface="+mn-ea"/>
                <a:cs typeface="+mn-cs"/>
              </a:rPr>
              <a:t>Enable PowerPoint Designer</a:t>
            </a:r>
            <a:r>
              <a:rPr lang="en-US" sz="900" kern="1200">
                <a:solidFill>
                  <a:schemeClr val="tx1"/>
                </a:solidFill>
                <a:effectLst/>
                <a:latin typeface="+mn-lt"/>
                <a:ea typeface="+mn-ea"/>
                <a:cs typeface="+mn-cs"/>
              </a:rPr>
              <a:t>.</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37</a:t>
            </a:fld>
            <a:endParaRPr lang="en-US"/>
          </a:p>
        </p:txBody>
      </p:sp>
    </p:spTree>
    <p:extLst>
      <p:ext uri="{BB962C8B-B14F-4D97-AF65-F5344CB8AC3E}">
        <p14:creationId xmlns:p14="http://schemas.microsoft.com/office/powerpoint/2010/main" val="29574818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Thao tác chụp màn hình: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Insert, trong nhóm Images, bấm vào mũi tên </a:t>
            </a:r>
            <a:r>
              <a:rPr lang="es-MX" sz="900" b="1" kern="1200">
                <a:solidFill>
                  <a:schemeClr val="tx1"/>
                </a:solidFill>
                <a:effectLst/>
                <a:latin typeface="+mn-lt"/>
                <a:ea typeface="+mn-ea"/>
                <a:cs typeface="+mn-cs"/>
              </a:rPr>
              <a:t>Screenshot</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Thư viện Windows có sẵn sẽ hiển thị các cửa sổ chương trình đang mở sẵn đang chạy trên máy tính. Tính năng chụp màn hình không thể chụp các cửa sổ đã được thu nhỏ vào thanh tác vụ.</a:t>
            </a:r>
          </a:p>
          <a:p>
            <a:pPr marL="171450" lvl="0" indent="-171450">
              <a:buFont typeface="Arial" panose="020B0604020202020204" pitchFamily="34" charset="0"/>
              <a:buChar char="•"/>
            </a:pPr>
            <a:endParaRPr lang="en-US" sz="900" kern="1200">
              <a:solidFill>
                <a:schemeClr val="tx1"/>
              </a:solidFill>
              <a:effectLst/>
              <a:latin typeface="+mn-lt"/>
              <a:ea typeface="+mn-ea"/>
              <a:cs typeface="+mn-cs"/>
            </a:endParaRPr>
          </a:p>
          <a:p>
            <a:pPr marL="0" lvl="0" indent="0">
              <a:buFont typeface="Arial" panose="020B0604020202020204" pitchFamily="34" charset="0"/>
              <a:buNone/>
            </a:pPr>
            <a:r>
              <a:rPr lang="es-MX" sz="900" b="1" kern="1200">
                <a:solidFill>
                  <a:schemeClr val="tx1"/>
                </a:solidFill>
                <a:effectLst/>
                <a:latin typeface="+mn-lt"/>
                <a:ea typeface="+mn-ea"/>
                <a:cs typeface="+mn-cs"/>
              </a:rPr>
              <a:t>Screen Clipping:</a:t>
            </a: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a:t>
            </a:r>
            <a:r>
              <a:rPr lang="es-MX" sz="900" b="1" kern="1200">
                <a:solidFill>
                  <a:schemeClr val="tx1"/>
                </a:solidFill>
                <a:effectLst/>
                <a:latin typeface="+mn-lt"/>
                <a:ea typeface="+mn-ea"/>
                <a:cs typeface="+mn-cs"/>
              </a:rPr>
              <a:t>Screenshost</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chọncông cụ </a:t>
            </a:r>
            <a:r>
              <a:rPr lang="es-MX" sz="900" b="1" kern="1200">
                <a:solidFill>
                  <a:schemeClr val="tx1"/>
                </a:solidFill>
                <a:effectLst/>
                <a:latin typeface="+mn-lt"/>
                <a:ea typeface="+mn-ea"/>
                <a:cs typeface="+mn-cs"/>
              </a:rPr>
              <a:t>Screen Clipping</a:t>
            </a:r>
            <a:r>
              <a:rPr lang="es-MX" sz="900" kern="1200">
                <a:solidFill>
                  <a:schemeClr val="tx1"/>
                </a:solidFill>
                <a:effectLst/>
                <a:latin typeface="+mn-lt"/>
                <a:ea typeface="+mn-ea"/>
                <a:cs typeface="+mn-cs"/>
              </a:rPr>
              <a:t> để chọn vùng màn hình muốn chụp.</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Khi chọn công cụ Screen Clipping, màn hình sẽ mờ đục và cửa sổ đầu tiên trong thư viện Windows có sẵn được hiển thị đè lên màn hình PowerPoint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kéo chuột để chọn cắt một phần của cửa sổ, hiệu ứng mờ đục được loại bỏ khỏi khu vực trong phạm vi chọn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thả chuột, PowerPoint sẽ tự động chèn vùng được chọn thành ảnh trong slide.</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Nếu máy tính đang mở nhiều cửa sổ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vào cửa sổ muốn chụp trước khi thực hiện thao tác, để di chuyển cửa sổ cần chọn đến vị trí đầu tiên trong các cửa sổ có sẵn.</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38</a:t>
            </a:fld>
            <a:endParaRPr lang="en-US"/>
          </a:p>
        </p:txBody>
      </p:sp>
    </p:spTree>
    <p:extLst>
      <p:ext uri="{BB962C8B-B14F-4D97-AF65-F5344CB8AC3E}">
        <p14:creationId xmlns:p14="http://schemas.microsoft.com/office/powerpoint/2010/main" val="14973249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Tạo album ảnh: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Insert, trong nhóm Images, nhấp vào mũi tên </a:t>
            </a:r>
            <a:r>
              <a:rPr lang="es-MX" sz="900" b="1" kern="1200">
                <a:solidFill>
                  <a:schemeClr val="tx1"/>
                </a:solidFill>
                <a:effectLst/>
                <a:latin typeface="+mn-lt"/>
                <a:ea typeface="+mn-ea"/>
                <a:cs typeface="+mn-cs"/>
              </a:rPr>
              <a:t>Photo Album</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vào </a:t>
            </a:r>
            <a:r>
              <a:rPr lang="es-MX" sz="900" b="1" kern="1200">
                <a:solidFill>
                  <a:schemeClr val="tx1"/>
                </a:solidFill>
                <a:effectLst/>
                <a:latin typeface="+mn-lt"/>
                <a:ea typeface="+mn-ea"/>
                <a:cs typeface="+mn-cs"/>
              </a:rPr>
              <a:t>New Photo Album</a:t>
            </a:r>
            <a:r>
              <a:rPr lang="es-MX" sz="900" kern="1200">
                <a:solidFill>
                  <a:schemeClr val="tx1"/>
                </a:solidFill>
                <a:effectLst/>
                <a:latin typeface="+mn-lt"/>
                <a:ea typeface="+mn-ea"/>
                <a:cs typeface="+mn-cs"/>
              </a:rPr>
              <a:t> (bảng bên dưới mô tả các tùy chọn trong hộp thoại Photo Album).</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39</a:t>
            </a:fld>
            <a:endParaRPr lang="en-US"/>
          </a:p>
        </p:txBody>
      </p:sp>
    </p:spTree>
    <p:extLst>
      <p:ext uri="{BB962C8B-B14F-4D97-AF65-F5344CB8AC3E}">
        <p14:creationId xmlns:p14="http://schemas.microsoft.com/office/powerpoint/2010/main" val="19277090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40</a:t>
            </a:fld>
            <a:endParaRPr lang="en-US"/>
          </a:p>
        </p:txBody>
      </p:sp>
    </p:spTree>
    <p:extLst>
      <p:ext uri="{BB962C8B-B14F-4D97-AF65-F5344CB8AC3E}">
        <p14:creationId xmlns:p14="http://schemas.microsoft.com/office/powerpoint/2010/main" val="9353840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Chỉnh sửa album ảnh: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Insert, trong nhóm Images, nhấp vào </a:t>
            </a:r>
            <a:r>
              <a:rPr lang="en-US" sz="900" b="1" kern="1200">
                <a:solidFill>
                  <a:schemeClr val="tx1"/>
                </a:solidFill>
                <a:effectLst/>
                <a:latin typeface="+mn-lt"/>
                <a:ea typeface="+mn-ea"/>
                <a:cs typeface="+mn-cs"/>
              </a:rPr>
              <a:t>Photo Album</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vào </a:t>
            </a:r>
            <a:r>
              <a:rPr lang="en-US" sz="900" b="1" kern="1200">
                <a:solidFill>
                  <a:schemeClr val="tx1"/>
                </a:solidFill>
                <a:effectLst/>
                <a:latin typeface="+mn-lt"/>
                <a:ea typeface="+mn-ea"/>
                <a:cs typeface="+mn-cs"/>
              </a:rPr>
              <a:t>Edit Photo Album</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Hộp thoại Edit Photo Album chứa các tùy chọn tương tự như hộp thoại Photo Album, ngoại trừ một đoạn hướng dẫn và nút </a:t>
            </a:r>
            <a:r>
              <a:rPr lang="en-US" sz="900" b="1" kern="1200">
                <a:solidFill>
                  <a:schemeClr val="tx1"/>
                </a:solidFill>
                <a:effectLst/>
                <a:latin typeface="+mn-lt"/>
                <a:ea typeface="+mn-ea"/>
                <a:cs typeface="+mn-cs"/>
              </a:rPr>
              <a:t>Update</a:t>
            </a:r>
            <a:r>
              <a:rPr lang="en-US" sz="900" kern="1200">
                <a:solidFill>
                  <a:schemeClr val="tx1"/>
                </a:solidFill>
                <a:effectLst/>
                <a:latin typeface="+mn-lt"/>
                <a:ea typeface="+mn-ea"/>
                <a:cs typeface="+mn-cs"/>
              </a:rPr>
              <a:t>.</a:t>
            </a:r>
          </a:p>
          <a:p>
            <a:pPr marL="171450" indent="-171450">
              <a:buFont typeface="Arial" panose="020B0604020202020204" pitchFamily="34" charset="0"/>
              <a:buChar char="•"/>
            </a:pPr>
            <a:r>
              <a:rPr lang="en-US" sz="900" kern="1200">
                <a:solidFill>
                  <a:schemeClr val="tx1"/>
                </a:solidFill>
                <a:effectLst/>
                <a:latin typeface="+mn-lt"/>
                <a:ea typeface="+mn-ea"/>
                <a:cs typeface="+mn-cs"/>
              </a:rPr>
              <a:t>Để chia sẻ album ảnh với người khác, có thể gửi dưới dạng tập tin đính kèm vào email, xuất bản lên Web hoặc in nó. Ngoài ra, Có thể tạo album ảnh riêng hoặc sử dụng một trong các mẫu album ảnh PowerPoint có sẵn tại Microsoft.com.</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41</a:t>
            </a:fld>
            <a:endParaRPr lang="en-US"/>
          </a:p>
        </p:txBody>
      </p:sp>
    </p:spTree>
    <p:extLst>
      <p:ext uri="{BB962C8B-B14F-4D97-AF65-F5344CB8AC3E}">
        <p14:creationId xmlns:p14="http://schemas.microsoft.com/office/powerpoint/2010/main" val="21906290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42</a:t>
            </a:fld>
            <a:endParaRPr lang="en-US"/>
          </a:p>
        </p:txBody>
      </p:sp>
    </p:spTree>
    <p:extLst>
      <p:ext uri="{BB962C8B-B14F-4D97-AF65-F5344CB8AC3E}">
        <p14:creationId xmlns:p14="http://schemas.microsoft.com/office/powerpoint/2010/main" val="103840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6</a:t>
            </a:fld>
            <a:endParaRPr lang="en-US"/>
          </a:p>
        </p:txBody>
      </p:sp>
    </p:spTree>
    <p:extLst>
      <p:ext uri="{BB962C8B-B14F-4D97-AF65-F5344CB8AC3E}">
        <p14:creationId xmlns:p14="http://schemas.microsoft.com/office/powerpoint/2010/main" val="13807612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Xóa nền của ảnh: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a:t>
            </a:r>
            <a:r>
              <a:rPr lang="es-MX" sz="900" b="1" kern="1200">
                <a:solidFill>
                  <a:schemeClr val="tx1"/>
                </a:solidFill>
                <a:effectLst/>
                <a:latin typeface="+mn-lt"/>
                <a:ea typeface="+mn-ea"/>
                <a:cs typeface="+mn-cs"/>
              </a:rPr>
              <a:t>Remove Background</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điều chỉnh bằng cách sử dụng các tùy chọn trên thẻ Background Removal.</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Điều chỉnh độ sáng / độ tương phản / làm sắc nét / làm mềm ảnh: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vào </a:t>
            </a:r>
            <a:r>
              <a:rPr lang="es-MX" sz="900" b="1" kern="1200">
                <a:solidFill>
                  <a:schemeClr val="tx1"/>
                </a:solidFill>
                <a:effectLst/>
                <a:latin typeface="+mn-lt"/>
                <a:ea typeface="+mn-ea"/>
                <a:cs typeface="+mn-cs"/>
              </a:rPr>
              <a:t>Corrections</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trỏ chuột vào các kiểu trong danh sách để xem trước các thay đổi ảnh trên slide, nhấp chuột chọn kiểu phù hợp.</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Điều chỉnh màu ảnh: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vào </a:t>
            </a:r>
            <a:r>
              <a:rPr lang="es-MX" sz="900" b="1" kern="1200">
                <a:solidFill>
                  <a:schemeClr val="tx1"/>
                </a:solidFill>
                <a:effectLst/>
                <a:latin typeface="+mn-lt"/>
                <a:ea typeface="+mn-ea"/>
                <a:cs typeface="+mn-cs"/>
              </a:rPr>
              <a:t>Color</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trỏ chuột vào các kiểu trong danh sách để xem trước cách kiểu màu làm thay đổi ảnh trên slide, nhấp chuột chọn kiểu phù hợp.</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Thêm hiệu ứng nghệ thuật cho ảnh: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vào</a:t>
            </a:r>
            <a:r>
              <a:rPr lang="es-MX" sz="900" b="1" kern="1200">
                <a:solidFill>
                  <a:schemeClr val="tx1"/>
                </a:solidFill>
                <a:effectLst/>
                <a:latin typeface="+mn-lt"/>
                <a:ea typeface="+mn-ea"/>
                <a:cs typeface="+mn-cs"/>
              </a:rPr>
              <a:t> Artistic Effects</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trỏ chuột vào các kiểu trong danh sách để xem trước cách hiệu ứng làm thay đổi ảnh trên slide, nhấp chuột chọn kiểu phù hợp.</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43</a:t>
            </a:fld>
            <a:endParaRPr lang="en-US"/>
          </a:p>
        </p:txBody>
      </p:sp>
    </p:spTree>
    <p:extLst>
      <p:ext uri="{BB962C8B-B14F-4D97-AF65-F5344CB8AC3E}">
        <p14:creationId xmlns:p14="http://schemas.microsoft.com/office/powerpoint/2010/main" val="9424648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44</a:t>
            </a:fld>
            <a:endParaRPr lang="en-US"/>
          </a:p>
        </p:txBody>
      </p:sp>
    </p:spTree>
    <p:extLst>
      <p:ext uri="{BB962C8B-B14F-4D97-AF65-F5344CB8AC3E}">
        <p14:creationId xmlns:p14="http://schemas.microsoft.com/office/powerpoint/2010/main" val="36301999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Nén ảnh: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một hoặc nhiều ảnh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Picture Tools, trên thẻ Format, nhóm Adjust, bấm </a:t>
            </a:r>
            <a:r>
              <a:rPr lang="en-US" sz="900" b="1" kern="1200">
                <a:solidFill>
                  <a:schemeClr val="tx1"/>
                </a:solidFill>
                <a:effectLst/>
                <a:latin typeface="+mn-lt"/>
                <a:ea typeface="+mn-ea"/>
                <a:cs typeface="+mn-cs"/>
              </a:rPr>
              <a:t>Compress Pictures</a:t>
            </a:r>
            <a:r>
              <a:rPr lang="en-US" sz="900" kern="1200">
                <a:solidFill>
                  <a:schemeClr val="tx1"/>
                </a:solidFill>
                <a:effectLst/>
                <a:latin typeface="+mn-lt"/>
                <a:ea typeface="+mn-ea"/>
                <a:cs typeface="+mn-cs"/>
              </a:rPr>
              <a:t>.</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45</a:t>
            </a:fld>
            <a:endParaRPr lang="en-US"/>
          </a:p>
        </p:txBody>
      </p:sp>
    </p:spTree>
    <p:extLst>
      <p:ext uri="{BB962C8B-B14F-4D97-AF65-F5344CB8AC3E}">
        <p14:creationId xmlns:p14="http://schemas.microsoft.com/office/powerpoint/2010/main" val="21402910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Thay đổi ảnh: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ảnh muốn thay đổi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trong Picture Tools, trên thẻ Format, nhóm Adjust, bấm </a:t>
            </a:r>
            <a:r>
              <a:rPr lang="es-MX" sz="900" b="1" kern="1200">
                <a:solidFill>
                  <a:schemeClr val="tx1"/>
                </a:solidFill>
                <a:effectLst/>
                <a:latin typeface="+mn-lt"/>
                <a:ea typeface="+mn-ea"/>
                <a:cs typeface="+mn-cs"/>
              </a:rPr>
              <a:t>Change Picture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điều hướng đến vị trí tập tin ảnh mới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tập tin ảnh muốn chèn lại vào vị trí ảnh được chọn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nhấn</a:t>
            </a:r>
            <a:r>
              <a:rPr lang="es-MX" sz="900" b="1" kern="1200">
                <a:solidFill>
                  <a:schemeClr val="tx1"/>
                </a:solidFill>
                <a:effectLst/>
                <a:latin typeface="+mn-lt"/>
                <a:ea typeface="+mn-ea"/>
                <a:cs typeface="+mn-cs"/>
              </a:rPr>
              <a:t> Open.</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Bấm chuột phải vào ảnh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a:t>
            </a:r>
            <a:r>
              <a:rPr lang="es-MX" sz="900" b="1" kern="1200">
                <a:solidFill>
                  <a:schemeClr val="tx1"/>
                </a:solidFill>
                <a:effectLst/>
                <a:latin typeface="+mn-lt"/>
                <a:ea typeface="+mn-ea"/>
                <a:cs typeface="+mn-cs"/>
              </a:rPr>
              <a:t>Change Picture</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điều hướng đến vị trí tập tin ảnh mới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tập tin ảnh muốn chèn lại vào vị trí ảnh được chọn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nhấn</a:t>
            </a:r>
            <a:r>
              <a:rPr lang="es-MX" sz="900" b="1" kern="1200">
                <a:solidFill>
                  <a:schemeClr val="tx1"/>
                </a:solidFill>
                <a:effectLst/>
                <a:latin typeface="+mn-lt"/>
                <a:ea typeface="+mn-ea"/>
                <a:cs typeface="+mn-cs"/>
              </a:rPr>
              <a:t> Open.</a:t>
            </a:r>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46</a:t>
            </a:fld>
            <a:endParaRPr lang="en-US"/>
          </a:p>
        </p:txBody>
      </p:sp>
    </p:spTree>
    <p:extLst>
      <p:ext uri="{BB962C8B-B14F-4D97-AF65-F5344CB8AC3E}">
        <p14:creationId xmlns:p14="http://schemas.microsoft.com/office/powerpoint/2010/main" val="1576743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Xóa tất cả các thay đổi khỏi ảnh: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ảnh muốn phục hồi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Picture Tools, trên thẻ Format, nhóm Adjust, bấm </a:t>
            </a:r>
            <a:r>
              <a:rPr lang="en-US" sz="900" b="1" kern="1200">
                <a:solidFill>
                  <a:schemeClr val="tx1"/>
                </a:solidFill>
                <a:effectLst/>
                <a:latin typeface="+mn-lt"/>
                <a:ea typeface="+mn-ea"/>
                <a:cs typeface="+mn-cs"/>
              </a:rPr>
              <a:t>Reset Picture </a:t>
            </a:r>
            <a:r>
              <a:rPr lang="en-US" sz="900" kern="1200">
                <a:solidFill>
                  <a:schemeClr val="tx1"/>
                </a:solidFill>
                <a:effectLst/>
                <a:latin typeface="+mn-lt"/>
                <a:ea typeface="+mn-ea"/>
                <a:cs typeface="+mn-cs"/>
              </a:rPr>
              <a:t>hoặc </a:t>
            </a:r>
            <a:r>
              <a:rPr lang="en-US" sz="900" b="1" kern="1200">
                <a:solidFill>
                  <a:schemeClr val="tx1"/>
                </a:solidFill>
                <a:effectLst/>
                <a:latin typeface="+mn-lt"/>
                <a:ea typeface="+mn-ea"/>
                <a:cs typeface="+mn-cs"/>
              </a:rPr>
              <a:t>Reset Picture &amp; Size</a:t>
            </a:r>
            <a:r>
              <a:rPr lang="en-US" sz="900" kern="1200">
                <a:solidFill>
                  <a:schemeClr val="tx1"/>
                </a:solidFill>
                <a:effectLst/>
                <a:latin typeface="+mn-lt"/>
                <a:ea typeface="+mn-ea"/>
                <a:cs typeface="+mn-cs"/>
              </a:rPr>
              <a:t>.</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47</a:t>
            </a:fld>
            <a:endParaRPr lang="en-US"/>
          </a:p>
        </p:txBody>
      </p:sp>
    </p:spTree>
    <p:extLst>
      <p:ext uri="{BB962C8B-B14F-4D97-AF65-F5344CB8AC3E}">
        <p14:creationId xmlns:p14="http://schemas.microsoft.com/office/powerpoint/2010/main" val="32924275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Thay đổi kiểu cho ảnh: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kiểu ảnh từ thư viện </a:t>
            </a:r>
            <a:r>
              <a:rPr lang="en-US" sz="900" b="1" kern="1200">
                <a:solidFill>
                  <a:schemeClr val="tx1"/>
                </a:solidFill>
                <a:effectLst/>
                <a:latin typeface="+mn-lt"/>
                <a:ea typeface="+mn-ea"/>
                <a:cs typeface="+mn-cs"/>
              </a:rPr>
              <a:t>Picture Styles</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Thay đổi đường viền cho ảnh: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vào </a:t>
            </a:r>
            <a:r>
              <a:rPr lang="es-MX" sz="900" b="1" kern="1200">
                <a:solidFill>
                  <a:schemeClr val="tx1"/>
                </a:solidFill>
                <a:effectLst/>
                <a:latin typeface="+mn-lt"/>
                <a:ea typeface="+mn-ea"/>
                <a:cs typeface="+mn-cs"/>
              </a:rPr>
              <a:t>Picture Border</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màu viền, kiểu viền, độ dày viền phù hợp.</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Thay đổi hiệu ứng ảnh: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vào </a:t>
            </a:r>
            <a:r>
              <a:rPr lang="en-US" sz="900" b="1" kern="1200">
                <a:solidFill>
                  <a:schemeClr val="tx1"/>
                </a:solidFill>
                <a:effectLst/>
                <a:latin typeface="+mn-lt"/>
                <a:ea typeface="+mn-ea"/>
                <a:cs typeface="+mn-cs"/>
              </a:rPr>
              <a:t>Picture Effects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kiểu hiệu ứng phù hợp.</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48</a:t>
            </a:fld>
            <a:endParaRPr lang="en-US"/>
          </a:p>
        </p:txBody>
      </p:sp>
    </p:spTree>
    <p:extLst>
      <p:ext uri="{BB962C8B-B14F-4D97-AF65-F5344CB8AC3E}">
        <p14:creationId xmlns:p14="http://schemas.microsoft.com/office/powerpoint/2010/main" val="40883033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Thay đổi kiểu bố cục của ảnh: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vào </a:t>
            </a:r>
            <a:r>
              <a:rPr lang="en-US" sz="900" b="1" kern="1200">
                <a:solidFill>
                  <a:schemeClr val="tx1"/>
                </a:solidFill>
                <a:effectLst/>
                <a:latin typeface="+mn-lt"/>
                <a:ea typeface="+mn-ea"/>
                <a:cs typeface="+mn-cs"/>
              </a:rPr>
              <a:t>Picture Layout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kiểu bố cục phù hợp.</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49</a:t>
            </a:fld>
            <a:endParaRPr lang="en-US"/>
          </a:p>
        </p:txBody>
      </p:sp>
    </p:spTree>
    <p:extLst>
      <p:ext uri="{BB962C8B-B14F-4D97-AF65-F5344CB8AC3E}">
        <p14:creationId xmlns:p14="http://schemas.microsoft.com/office/powerpoint/2010/main" val="37081208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Thay đổi kiểu bố cục của ảnh: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vào </a:t>
            </a:r>
            <a:r>
              <a:rPr lang="en-US" sz="900" b="1" kern="1200">
                <a:solidFill>
                  <a:schemeClr val="tx1"/>
                </a:solidFill>
                <a:effectLst/>
                <a:latin typeface="+mn-lt"/>
                <a:ea typeface="+mn-ea"/>
                <a:cs typeface="+mn-cs"/>
              </a:rPr>
              <a:t>Picture Layout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kiểu bố cục phù hợp.</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50</a:t>
            </a:fld>
            <a:endParaRPr lang="en-US"/>
          </a:p>
        </p:txBody>
      </p:sp>
    </p:spTree>
    <p:extLst>
      <p:ext uri="{BB962C8B-B14F-4D97-AF65-F5344CB8AC3E}">
        <p14:creationId xmlns:p14="http://schemas.microsoft.com/office/powerpoint/2010/main" val="15090204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Hiển thị khung Format Picture:</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chuột phải vào ảnh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vào </a:t>
            </a:r>
            <a:r>
              <a:rPr lang="en-US" sz="900" b="1" kern="1200">
                <a:solidFill>
                  <a:schemeClr val="tx1"/>
                </a:solidFill>
                <a:effectLst/>
                <a:latin typeface="+mn-lt"/>
                <a:ea typeface="+mn-ea"/>
                <a:cs typeface="+mn-cs"/>
              </a:rPr>
              <a:t>Format Picture.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Picture Tools, trên thẻ Format, nhóm Picture Styles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vào trình khởi chạy hộp thoại </a:t>
            </a:r>
            <a:r>
              <a:rPr lang="en-US" sz="900" b="1" kern="1200">
                <a:solidFill>
                  <a:schemeClr val="tx1"/>
                </a:solidFill>
                <a:effectLst/>
                <a:latin typeface="+mn-lt"/>
                <a:ea typeface="+mn-ea"/>
                <a:cs typeface="+mn-cs"/>
              </a:rPr>
              <a:t>Format Picture</a:t>
            </a:r>
            <a:r>
              <a:rPr lang="en-US" sz="900" kern="1200">
                <a:solidFill>
                  <a:schemeClr val="tx1"/>
                </a:solidFill>
                <a:effectLst/>
                <a:latin typeface="+mn-lt"/>
                <a:ea typeface="+mn-ea"/>
                <a:cs typeface="+mn-cs"/>
              </a:rPr>
              <a:t>. Các thẻ khác nhau của khung Format Picture được hiển thị trong hình dưới đây.</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51</a:t>
            </a:fld>
            <a:endParaRPr lang="en-US"/>
          </a:p>
        </p:txBody>
      </p:sp>
    </p:spTree>
    <p:extLst>
      <p:ext uri="{BB962C8B-B14F-4D97-AF65-F5344CB8AC3E}">
        <p14:creationId xmlns:p14="http://schemas.microsoft.com/office/powerpoint/2010/main" val="5808816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52</a:t>
            </a:fld>
            <a:endParaRPr lang="en-US"/>
          </a:p>
        </p:txBody>
      </p:sp>
    </p:spTree>
    <p:extLst>
      <p:ext uri="{BB962C8B-B14F-4D97-AF65-F5344CB8AC3E}">
        <p14:creationId xmlns:p14="http://schemas.microsoft.com/office/powerpoint/2010/main" val="1036489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Thêm văn bản vào hình: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đúp chuột vào hình muốn chọn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nhập văn bản mong muốn. </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chuột phải vào hình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vào </a:t>
            </a:r>
            <a:r>
              <a:rPr lang="en-US" sz="900" b="1" kern="1200">
                <a:solidFill>
                  <a:schemeClr val="tx1"/>
                </a:solidFill>
                <a:effectLst/>
                <a:latin typeface="+mn-lt"/>
                <a:ea typeface="+mn-ea"/>
                <a:cs typeface="+mn-cs"/>
              </a:rPr>
              <a:t>Edit Text</a:t>
            </a:r>
            <a:r>
              <a:rPr lang="en-US" sz="900" kern="1200">
                <a:solidFill>
                  <a:schemeClr val="tx1"/>
                </a:solidFill>
                <a:effectLst/>
                <a:latin typeface="+mn-lt"/>
                <a:ea typeface="+mn-ea"/>
                <a:cs typeface="+mn-cs"/>
              </a:rPr>
              <a:t>. </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Shape </a:t>
            </a:r>
            <a:r>
              <a:rPr lang="en-US" sz="900" kern="1200">
                <a:solidFill>
                  <a:schemeClr val="tx1"/>
                </a:solidFill>
                <a:effectLst/>
                <a:latin typeface="+mn-lt"/>
                <a:ea typeface="+mn-ea"/>
                <a:cs typeface="+mn-cs"/>
                <a:sym typeface="Wingdings" panose="05000000000000000000" pitchFamily="2" charset="2"/>
              </a:rPr>
              <a:t> nhập văn bản</a:t>
            </a:r>
            <a:endParaRPr lang="en-US" sz="900" kern="1200">
              <a:solidFill>
                <a:schemeClr val="tx1"/>
              </a:solidFill>
              <a:effectLst/>
              <a:latin typeface="+mn-lt"/>
              <a:ea typeface="+mn-ea"/>
              <a:cs typeface="+mn-cs"/>
            </a:endParaRPr>
          </a:p>
          <a:p>
            <a:pPr marL="0" indent="0">
              <a:buFont typeface="Arial" panose="020B0604020202020204" pitchFamily="34" charset="0"/>
              <a:buNone/>
            </a:pPr>
            <a:r>
              <a:rPr lang="en-US" sz="900" kern="1200">
                <a:solidFill>
                  <a:schemeClr val="tx1"/>
                </a:solidFill>
                <a:effectLst/>
                <a:latin typeface="+mn-lt"/>
                <a:ea typeface="+mn-ea"/>
                <a:cs typeface="+mn-cs"/>
              </a:rPr>
              <a:t>Văn bản thêm vào hình trở thành một phần của hình đó. Nếu bạn xoay hoặc lật hình, văn bản sẽ xoay hoặc lật theo.</a:t>
            </a:r>
          </a:p>
          <a:p>
            <a:pPr marL="0" indent="0">
              <a:buFont typeface="Arial" panose="020B0604020202020204" pitchFamily="34" charset="0"/>
              <a:buNone/>
            </a:pP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Định dạng văn bản theo hình: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Sử dụng thanh Mini Toolbar.</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Home, sử dụng công cụ Font và Paragraph.</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Drawing Tools Format, sử dụng tùy chọn WordArt Styles.</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7</a:t>
            </a:fld>
            <a:endParaRPr lang="en-US"/>
          </a:p>
        </p:txBody>
      </p:sp>
    </p:spTree>
    <p:extLst>
      <p:ext uri="{BB962C8B-B14F-4D97-AF65-F5344CB8AC3E}">
        <p14:creationId xmlns:p14="http://schemas.microsoft.com/office/powerpoint/2010/main" val="125407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Cắt ảnh: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ảnh cần cắt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chuột phải vào ảnh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Size and Position</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trên thẻ Picture, bấm </a:t>
            </a:r>
            <a:r>
              <a:rPr lang="en-US" sz="900" b="1" kern="1200">
                <a:solidFill>
                  <a:schemeClr val="tx1"/>
                </a:solidFill>
                <a:effectLst/>
                <a:latin typeface="+mn-lt"/>
                <a:ea typeface="+mn-ea"/>
                <a:cs typeface="+mn-cs"/>
              </a:rPr>
              <a:t>Crop.</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ảnh cần cắt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bên dưới Picture Tools, trên thẻ Format, nhóm </a:t>
            </a:r>
            <a:r>
              <a:rPr lang="en-US" sz="900" b="1" kern="1200">
                <a:solidFill>
                  <a:schemeClr val="tx1"/>
                </a:solidFill>
                <a:effectLst/>
                <a:latin typeface="+mn-lt"/>
                <a:ea typeface="+mn-ea"/>
                <a:cs typeface="+mn-cs"/>
              </a:rPr>
              <a:t>Size </a:t>
            </a:r>
            <a:r>
              <a:rPr lang="en-US" sz="900" kern="1200">
                <a:solidFill>
                  <a:schemeClr val="tx1"/>
                </a:solidFill>
                <a:effectLst/>
                <a:latin typeface="+mn-lt"/>
                <a:ea typeface="+mn-ea"/>
                <a:cs typeface="+mn-cs"/>
                <a:sym typeface="Wingdings" panose="05000000000000000000" pitchFamily="2" charset="2"/>
              </a:rPr>
              <a:t></a:t>
            </a:r>
            <a:r>
              <a:rPr lang="en-US" sz="900" b="1" kern="1200">
                <a:solidFill>
                  <a:schemeClr val="tx1"/>
                </a:solidFill>
                <a:effectLst/>
                <a:latin typeface="+mn-lt"/>
                <a:ea typeface="+mn-ea"/>
                <a:cs typeface="+mn-cs"/>
              </a:rPr>
              <a:t> </a:t>
            </a:r>
            <a:r>
              <a:rPr lang="en-US" sz="900" kern="1200">
                <a:solidFill>
                  <a:schemeClr val="tx1"/>
                </a:solidFill>
                <a:effectLst/>
                <a:latin typeface="+mn-lt"/>
                <a:ea typeface="+mn-ea"/>
                <a:cs typeface="+mn-cs"/>
              </a:rPr>
              <a:t>bấm </a:t>
            </a:r>
            <a:r>
              <a:rPr lang="en-US" sz="900" b="1" kern="1200">
                <a:solidFill>
                  <a:schemeClr val="tx1"/>
                </a:solidFill>
                <a:effectLst/>
                <a:latin typeface="+mn-lt"/>
                <a:ea typeface="+mn-ea"/>
                <a:cs typeface="+mn-cs"/>
              </a:rPr>
              <a:t>Crop</a:t>
            </a:r>
            <a:r>
              <a:rPr lang="en-US" sz="900" kern="1200">
                <a:solidFill>
                  <a:schemeClr val="tx1"/>
                </a:solidFill>
                <a:effectLst/>
                <a:latin typeface="+mn-lt"/>
                <a:ea typeface="+mn-ea"/>
                <a:cs typeface="+mn-cs"/>
              </a:rPr>
              <a:t>.</a:t>
            </a:r>
          </a:p>
          <a:p>
            <a:pPr marL="514350" lvl="1" indent="-171450">
              <a:buFont typeface="Courier New" panose="02070309020205020404" pitchFamily="49" charset="0"/>
              <a:buChar char="o"/>
            </a:pPr>
            <a:r>
              <a:rPr lang="en-US">
                <a:effectLst/>
              </a:rPr>
              <a:t>Sử dụng các tùy chọn </a:t>
            </a:r>
            <a:r>
              <a:rPr lang="en-US" b="1">
                <a:effectLst/>
              </a:rPr>
              <a:t>Fill and Fit</a:t>
            </a:r>
            <a:r>
              <a:rPr lang="en-US">
                <a:effectLst/>
              </a:rPr>
              <a:t> trong menu Crop để thay đổi kích thước ảnh. </a:t>
            </a:r>
          </a:p>
          <a:p>
            <a:pPr marL="514350" lvl="1" indent="-171450">
              <a:buFont typeface="Courier New" panose="02070309020205020404" pitchFamily="49" charset="0"/>
              <a:buChar char="o"/>
            </a:pPr>
            <a:r>
              <a:rPr lang="en-US">
                <a:effectLst/>
              </a:rPr>
              <a:t>Sử dụng </a:t>
            </a:r>
            <a:r>
              <a:rPr lang="en-US" b="1">
                <a:effectLst/>
              </a:rPr>
              <a:t>Fill</a:t>
            </a:r>
            <a:r>
              <a:rPr lang="en-US">
                <a:effectLst/>
              </a:rPr>
              <a:t> để thay đổi kích thước hình ảnh sao cho toàn bộ khu vực khung hình được lấp đầy và vẫn duy trì tỷ lệ khung hình gốc, mặc dù phần ảnh sẽ bị cắt bỏ. </a:t>
            </a:r>
          </a:p>
          <a:p>
            <a:pPr marL="514350" lvl="1" indent="-171450">
              <a:buFont typeface="Courier New" panose="02070309020205020404" pitchFamily="49" charset="0"/>
              <a:buChar char="o"/>
            </a:pPr>
            <a:r>
              <a:rPr lang="en-US">
                <a:effectLst/>
              </a:rPr>
              <a:t>Sử dụng </a:t>
            </a:r>
            <a:r>
              <a:rPr lang="en-US" b="1">
                <a:effectLst/>
              </a:rPr>
              <a:t>Fit</a:t>
            </a:r>
            <a:r>
              <a:rPr lang="en-US">
                <a:effectLst/>
              </a:rPr>
              <a:t> để hiển thị toàn bộ ảnh bên trong khu vực khung hình và vẫn duy trì tỷ lệ khung hình.</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53</a:t>
            </a:fld>
            <a:endParaRPr lang="en-US"/>
          </a:p>
        </p:txBody>
      </p:sp>
    </p:spTree>
    <p:extLst>
      <p:ext uri="{BB962C8B-B14F-4D97-AF65-F5344CB8AC3E}">
        <p14:creationId xmlns:p14="http://schemas.microsoft.com/office/powerpoint/2010/main" val="16809910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Sử dụng siêu liên kết: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Bài trình chiếu phải ở chế độ xem Slide Show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định vị con trỏ chuột trên siêu liên kết, nó sẽ hiển thị dưới dạng biểu tượng bàn tay trỏ </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chuột để thực thi tác vụ của siêu liên kết.</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Tạo siêu liên kết: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văn bản hoặc đối tượng muốn sử dụng làm siêu liên kết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trên thẻ Insert, trong nhóm Links, bấm </a:t>
            </a:r>
            <a:r>
              <a:rPr lang="es-MX" sz="900" b="1" kern="1200">
                <a:solidFill>
                  <a:schemeClr val="tx1"/>
                </a:solidFill>
                <a:effectLst/>
                <a:latin typeface="+mn-lt"/>
                <a:ea typeface="+mn-ea"/>
                <a:cs typeface="+mn-cs"/>
              </a:rPr>
              <a:t>Hyperlink</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chuột phải lên phần văn bản hoặc đối tượng muốn sử dụng làm siêu liên kết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vào </a:t>
            </a:r>
            <a:r>
              <a:rPr lang="es-MX" sz="900" b="1" kern="1200">
                <a:solidFill>
                  <a:schemeClr val="tx1"/>
                </a:solidFill>
                <a:effectLst/>
                <a:latin typeface="+mn-lt"/>
                <a:ea typeface="+mn-ea"/>
                <a:cs typeface="+mn-cs"/>
              </a:rPr>
              <a:t>Hyperlink</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indent="-171450">
              <a:buFont typeface="Arial" panose="020B0604020202020204" pitchFamily="34" charset="0"/>
              <a:buChar char="•"/>
            </a:pPr>
            <a:r>
              <a:rPr lang="es-MX" sz="900" kern="1200">
                <a:solidFill>
                  <a:schemeClr val="tx1"/>
                </a:solidFill>
                <a:effectLst/>
                <a:latin typeface="+mn-lt"/>
                <a:ea typeface="+mn-ea"/>
                <a:cs typeface="+mn-cs"/>
              </a:rPr>
              <a:t>Trong hộp thoại Insert Hyperlink, có thể thực hiện các liên kết phù thuộc tùy chọn bên trái:</a:t>
            </a:r>
            <a:endParaRPr lang="en-US" sz="900" kern="1200">
              <a:solidFill>
                <a:schemeClr val="tx1"/>
              </a:solidFill>
              <a:effectLst/>
              <a:latin typeface="+mn-lt"/>
              <a:ea typeface="+mn-ea"/>
              <a:cs typeface="+mn-cs"/>
            </a:endParaRPr>
          </a:p>
          <a:p>
            <a:pPr marL="514350" lvl="1" indent="-171450">
              <a:buFont typeface="Courier New" panose="02070309020205020404" pitchFamily="49" charset="0"/>
              <a:buChar char="o"/>
            </a:pPr>
            <a:r>
              <a:rPr lang="en-US" sz="900" b="1" kern="1200">
                <a:solidFill>
                  <a:schemeClr val="tx1"/>
                </a:solidFill>
                <a:effectLst/>
                <a:latin typeface="+mn-lt"/>
                <a:ea typeface="+mn-ea"/>
                <a:cs typeface="+mn-cs"/>
              </a:rPr>
              <a:t>Existing File or Web Page</a:t>
            </a:r>
            <a:r>
              <a:rPr lang="en-US" sz="900" kern="1200">
                <a:solidFill>
                  <a:schemeClr val="tx1"/>
                </a:solidFill>
                <a:effectLst/>
                <a:latin typeface="+mn-lt"/>
                <a:ea typeface="+mn-ea"/>
                <a:cs typeface="+mn-cs"/>
              </a:rPr>
              <a:t>: liên kết đến một tập tin trên máy tính hoặc trang web hiện có.</a:t>
            </a:r>
          </a:p>
          <a:p>
            <a:pPr marL="514350" lvl="1" indent="-171450">
              <a:buFont typeface="Courier New" panose="02070309020205020404" pitchFamily="49" charset="0"/>
              <a:buChar char="o"/>
            </a:pPr>
            <a:r>
              <a:rPr lang="en-US" sz="900" b="1" kern="1200">
                <a:solidFill>
                  <a:schemeClr val="tx1"/>
                </a:solidFill>
                <a:effectLst/>
                <a:latin typeface="+mn-lt"/>
                <a:ea typeface="+mn-ea"/>
                <a:cs typeface="+mn-cs"/>
              </a:rPr>
              <a:t>Place in This Document</a:t>
            </a:r>
            <a:r>
              <a:rPr lang="en-US" sz="900" kern="1200">
                <a:solidFill>
                  <a:schemeClr val="tx1"/>
                </a:solidFill>
                <a:effectLst/>
                <a:latin typeface="+mn-lt"/>
                <a:ea typeface="+mn-ea"/>
                <a:cs typeface="+mn-cs"/>
              </a:rPr>
              <a:t>: liên kết đến một vị trí trong bài trình chiếu hiện tại.</a:t>
            </a:r>
          </a:p>
          <a:p>
            <a:pPr marL="514350" lvl="1" indent="-171450">
              <a:buFont typeface="Courier New" panose="02070309020205020404" pitchFamily="49" charset="0"/>
              <a:buChar char="o"/>
            </a:pPr>
            <a:r>
              <a:rPr lang="en-US" sz="900" b="1" kern="1200">
                <a:solidFill>
                  <a:schemeClr val="tx1"/>
                </a:solidFill>
                <a:effectLst/>
                <a:latin typeface="+mn-lt"/>
                <a:ea typeface="+mn-ea"/>
                <a:cs typeface="+mn-cs"/>
              </a:rPr>
              <a:t>Create New Document</a:t>
            </a:r>
            <a:r>
              <a:rPr lang="en-US" sz="900" kern="1200">
                <a:solidFill>
                  <a:schemeClr val="tx1"/>
                </a:solidFill>
                <a:effectLst/>
                <a:latin typeface="+mn-lt"/>
                <a:ea typeface="+mn-ea"/>
                <a:cs typeface="+mn-cs"/>
              </a:rPr>
              <a:t>: liên kết thực hiện tạo một tập tin mới.</a:t>
            </a:r>
          </a:p>
          <a:p>
            <a:pPr marL="514350" lvl="1" indent="-171450">
              <a:buFont typeface="Courier New" panose="02070309020205020404" pitchFamily="49" charset="0"/>
              <a:buChar char="o"/>
            </a:pPr>
            <a:r>
              <a:rPr lang="en-US" sz="900" b="1" kern="1200">
                <a:solidFill>
                  <a:schemeClr val="tx1"/>
                </a:solidFill>
                <a:effectLst/>
                <a:latin typeface="+mn-lt"/>
                <a:ea typeface="+mn-ea"/>
                <a:cs typeface="+mn-cs"/>
              </a:rPr>
              <a:t>E-mail Address</a:t>
            </a:r>
            <a:r>
              <a:rPr lang="en-US" sz="900" kern="1200">
                <a:solidFill>
                  <a:schemeClr val="tx1"/>
                </a:solidFill>
                <a:effectLst/>
                <a:latin typeface="+mn-lt"/>
                <a:ea typeface="+mn-ea"/>
                <a:cs typeface="+mn-cs"/>
              </a:rPr>
              <a:t>: liên kết thực hiện mở một email mới với địa chỉ người nhận cụ thể.</a:t>
            </a:r>
          </a:p>
          <a:p>
            <a:pPr lvl="0"/>
            <a:r>
              <a:rPr lang="es-MX" sz="900" b="1" kern="1200">
                <a:solidFill>
                  <a:schemeClr val="tx1"/>
                </a:solidFill>
                <a:effectLst/>
                <a:latin typeface="+mn-lt"/>
                <a:ea typeface="+mn-ea"/>
                <a:cs typeface="+mn-cs"/>
              </a:rPr>
              <a:t>Chỉnh sửa một siêu liên kết: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văn bản hoặc đối tượng chứa siêu liên kết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trên thẻ Insert, trong nhóm Links, bấm </a:t>
            </a:r>
            <a:r>
              <a:rPr lang="es-MX" sz="900" b="1" kern="1200">
                <a:solidFill>
                  <a:schemeClr val="tx1"/>
                </a:solidFill>
                <a:effectLst/>
                <a:latin typeface="+mn-lt"/>
                <a:ea typeface="+mn-ea"/>
                <a:cs typeface="+mn-cs"/>
              </a:rPr>
              <a:t>Hyperlink</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Insert, trong nhóm Links, bấm </a:t>
            </a:r>
            <a:r>
              <a:rPr lang="en-US" sz="900" b="1" kern="1200">
                <a:solidFill>
                  <a:schemeClr val="tx1"/>
                </a:solidFill>
                <a:effectLst/>
                <a:latin typeface="+mn-lt"/>
                <a:ea typeface="+mn-ea"/>
                <a:cs typeface="+mn-cs"/>
              </a:rPr>
              <a:t>Action</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chuột phải lên văn bản hoặc đối tượng chứa siêu liên kết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vào </a:t>
            </a:r>
            <a:r>
              <a:rPr lang="en-US" sz="900" b="1" kern="1200">
                <a:solidFill>
                  <a:schemeClr val="tx1"/>
                </a:solidFill>
                <a:effectLst/>
                <a:latin typeface="+mn-lt"/>
                <a:ea typeface="+mn-ea"/>
                <a:cs typeface="+mn-cs"/>
              </a:rPr>
              <a:t>Edit Hyperlink</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Xóa siêu liên kết: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văn bản hoặc đối tượng chứa siêu liên kết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trên thẻ Insert, trong nhóm Links, bấm </a:t>
            </a:r>
            <a:r>
              <a:rPr lang="es-MX" sz="900" b="1" kern="1200">
                <a:solidFill>
                  <a:schemeClr val="tx1"/>
                </a:solidFill>
                <a:effectLst/>
                <a:latin typeface="+mn-lt"/>
                <a:ea typeface="+mn-ea"/>
                <a:cs typeface="+mn-cs"/>
              </a:rPr>
              <a:t>Hyperlink</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a:t>
            </a:r>
            <a:r>
              <a:rPr lang="es-MX" sz="900" b="1" kern="1200">
                <a:solidFill>
                  <a:schemeClr val="tx1"/>
                </a:solidFill>
                <a:effectLst/>
                <a:latin typeface="+mn-lt"/>
                <a:ea typeface="+mn-ea"/>
                <a:cs typeface="+mn-cs"/>
              </a:rPr>
              <a:t>Remove Link</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văn bản hoặc đối tượng chứa siêu liên kết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trên thẻ Insert, trong nhóm Links, bấm </a:t>
            </a:r>
            <a:r>
              <a:rPr lang="es-MX" sz="900" b="1" kern="1200">
                <a:solidFill>
                  <a:schemeClr val="tx1"/>
                </a:solidFill>
                <a:effectLst/>
                <a:latin typeface="+mn-lt"/>
                <a:ea typeface="+mn-ea"/>
                <a:cs typeface="+mn-cs"/>
              </a:rPr>
              <a:t>Action</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đánh dấu chọn </a:t>
            </a:r>
            <a:r>
              <a:rPr lang="es-MX" sz="900" b="1" kern="1200">
                <a:solidFill>
                  <a:schemeClr val="tx1"/>
                </a:solidFill>
                <a:effectLst/>
                <a:latin typeface="+mn-lt"/>
                <a:ea typeface="+mn-ea"/>
                <a:cs typeface="+mn-cs"/>
              </a:rPr>
              <a:t>None</a:t>
            </a:r>
            <a:r>
              <a:rPr lang="es-MX" sz="900" kern="1200">
                <a:solidFill>
                  <a:schemeClr val="tx1"/>
                </a:solidFill>
                <a:effectLst/>
                <a:latin typeface="+mn-lt"/>
                <a:ea typeface="+mn-ea"/>
                <a:cs typeface="+mn-cs"/>
              </a:rPr>
              <a:t> trong các tùy chọn Hyperlink</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chuột phải lên văn bản hoặc đối tượng chứa siêu liên kết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vào </a:t>
            </a:r>
            <a:r>
              <a:rPr lang="es-MX" sz="900" b="1" kern="1200">
                <a:solidFill>
                  <a:schemeClr val="tx1"/>
                </a:solidFill>
                <a:effectLst/>
                <a:latin typeface="+mn-lt"/>
                <a:ea typeface="+mn-ea"/>
                <a:cs typeface="+mn-cs"/>
              </a:rPr>
              <a:t>Remove Hyperlink</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r>
              <a:rPr lang="es-MX" sz="900" kern="1200">
                <a:solidFill>
                  <a:schemeClr val="tx1"/>
                </a:solidFill>
                <a:effectLst/>
                <a:latin typeface="+mn-lt"/>
                <a:ea typeface="+mn-ea"/>
                <a:cs typeface="+mn-cs"/>
              </a:rPr>
              <a:t>PowerPoint sẽ tự động kiểm tra và đề nghị cập nhật các siêu liên kết bị hỏng khi bạn mở bài trình chiếu có chứa các liên kết.</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54</a:t>
            </a:fld>
            <a:endParaRPr lang="en-US"/>
          </a:p>
        </p:txBody>
      </p:sp>
    </p:spTree>
    <p:extLst>
      <p:ext uri="{BB962C8B-B14F-4D97-AF65-F5344CB8AC3E}">
        <p14:creationId xmlns:p14="http://schemas.microsoft.com/office/powerpoint/2010/main" val="10807641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Sử dụng nút hành động: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Chuyển bài trình chiếu sang chế độ xem Slide Show.</a:t>
            </a:r>
          </a:p>
          <a:p>
            <a:pPr lvl="0"/>
            <a:r>
              <a:rPr lang="es-MX" sz="900" b="1" kern="1200">
                <a:solidFill>
                  <a:schemeClr val="tx1"/>
                </a:solidFill>
                <a:effectLst/>
                <a:latin typeface="+mn-lt"/>
                <a:ea typeface="+mn-ea"/>
                <a:cs typeface="+mn-cs"/>
              </a:rPr>
              <a:t>Tạo nút hành động: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đối tượng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trên thẻ Insert, trong nhóm Links, bấm </a:t>
            </a:r>
            <a:r>
              <a:rPr lang="en-US" sz="900" b="1" kern="1200">
                <a:solidFill>
                  <a:schemeClr val="tx1"/>
                </a:solidFill>
                <a:effectLst/>
                <a:latin typeface="+mn-lt"/>
                <a:ea typeface="+mn-ea"/>
                <a:cs typeface="+mn-cs"/>
              </a:rPr>
              <a:t>Action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tạo và kích hoạt một hành động trên thẻ Mouse Click hoặc Mouse Over trong hộp thoại Action Settings.</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đối tượng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trên thẻ Insert, bấm vào </a:t>
            </a:r>
            <a:r>
              <a:rPr lang="en-US" sz="900" b="1" kern="1200">
                <a:solidFill>
                  <a:schemeClr val="tx1"/>
                </a:solidFill>
                <a:effectLst/>
                <a:latin typeface="+mn-lt"/>
                <a:ea typeface="+mn-ea"/>
                <a:cs typeface="+mn-cs"/>
              </a:rPr>
              <a:t>Shapes</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một trong các hình bên dưới Action Buttons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kéo để vẽ hình nút hành động trên slide và mở hộp thoại Action Settings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tạo và kích hoạt một hành động trên thẻ Mouse Click hoặc Mouse Over.</a:t>
            </a:r>
          </a:p>
          <a:p>
            <a:pPr lvl="0"/>
            <a:r>
              <a:rPr lang="es-MX" sz="900" b="1" kern="1200">
                <a:solidFill>
                  <a:schemeClr val="tx1"/>
                </a:solidFill>
                <a:effectLst/>
                <a:latin typeface="+mn-lt"/>
                <a:ea typeface="+mn-ea"/>
                <a:cs typeface="+mn-cs"/>
              </a:rPr>
              <a:t>Chỉnh sửa một hành động: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văn bản hoặc đối tượng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trên thẻ Insert, trong nhóm Links, bấm </a:t>
            </a:r>
            <a:r>
              <a:rPr lang="en-US" sz="900" b="1" kern="1200">
                <a:solidFill>
                  <a:schemeClr val="tx1"/>
                </a:solidFill>
                <a:effectLst/>
                <a:latin typeface="+mn-lt"/>
                <a:ea typeface="+mn-ea"/>
                <a:cs typeface="+mn-cs"/>
              </a:rPr>
              <a:t>Action</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Xóa một hành động: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văn bản hoặc đối tượng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trên thẻ Insert, trong nhóm Links, bấm </a:t>
            </a:r>
            <a:r>
              <a:rPr lang="es-MX" sz="900" b="1" kern="1200">
                <a:solidFill>
                  <a:schemeClr val="tx1"/>
                </a:solidFill>
                <a:effectLst/>
                <a:latin typeface="+mn-lt"/>
                <a:ea typeface="+mn-ea"/>
                <a:cs typeface="+mn-cs"/>
              </a:rPr>
              <a:t>Action</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đánh dấu chọn </a:t>
            </a:r>
            <a:r>
              <a:rPr lang="es-MX" sz="900" b="1" kern="1200">
                <a:solidFill>
                  <a:schemeClr val="tx1"/>
                </a:solidFill>
                <a:effectLst/>
                <a:latin typeface="+mn-lt"/>
                <a:ea typeface="+mn-ea"/>
                <a:cs typeface="+mn-cs"/>
              </a:rPr>
              <a:t>None</a:t>
            </a:r>
            <a:r>
              <a:rPr lang="es-MX" sz="900" kern="1200">
                <a:solidFill>
                  <a:schemeClr val="tx1"/>
                </a:solidFill>
                <a:effectLst/>
                <a:latin typeface="+mn-lt"/>
                <a:ea typeface="+mn-ea"/>
                <a:cs typeface="+mn-cs"/>
              </a:rPr>
              <a:t> trong các tùy chọn.</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55</a:t>
            </a:fld>
            <a:endParaRPr lang="en-US"/>
          </a:p>
        </p:txBody>
      </p:sp>
    </p:spTree>
    <p:extLst>
      <p:ext uri="{BB962C8B-B14F-4D97-AF65-F5344CB8AC3E}">
        <p14:creationId xmlns:p14="http://schemas.microsoft.com/office/powerpoint/2010/main" val="20588268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Chèn SmartArt: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slide có Placeholder đồ họa SmartArt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vào </a:t>
            </a:r>
            <a:r>
              <a:rPr lang="en-US" sz="900" b="1" kern="1200">
                <a:solidFill>
                  <a:schemeClr val="tx1"/>
                </a:solidFill>
                <a:effectLst/>
                <a:latin typeface="+mn-lt"/>
                <a:ea typeface="+mn-ea"/>
                <a:cs typeface="+mn-cs"/>
              </a:rPr>
              <a:t>Insert a SmartArt Graphic</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slide không có Placeholder đồ họa SmartArt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trên thẻ Insert, trong nhóm Illustrations, bấm </a:t>
            </a:r>
            <a:r>
              <a:rPr lang="en-US" sz="900" b="1" kern="1200">
                <a:solidFill>
                  <a:schemeClr val="tx1"/>
                </a:solidFill>
                <a:effectLst/>
                <a:latin typeface="+mn-lt"/>
                <a:ea typeface="+mn-ea"/>
                <a:cs typeface="+mn-cs"/>
              </a:rPr>
              <a:t>SmartArt</a:t>
            </a:r>
            <a:r>
              <a:rPr lang="en-US" sz="900" kern="1200">
                <a:solidFill>
                  <a:schemeClr val="tx1"/>
                </a:solidFill>
                <a:effectLst/>
                <a:latin typeface="+mn-lt"/>
                <a:ea typeface="+mn-ea"/>
                <a:cs typeface="+mn-cs"/>
              </a:rPr>
              <a:t>.</a:t>
            </a:r>
          </a:p>
          <a:p>
            <a:pPr lvl="0"/>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56</a:t>
            </a:fld>
            <a:endParaRPr lang="en-US"/>
          </a:p>
        </p:txBody>
      </p:sp>
    </p:spTree>
    <p:extLst>
      <p:ext uri="{BB962C8B-B14F-4D97-AF65-F5344CB8AC3E}">
        <p14:creationId xmlns:p14="http://schemas.microsoft.com/office/powerpoint/2010/main" val="2381755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57</a:t>
            </a:fld>
            <a:endParaRPr lang="en-US"/>
          </a:p>
        </p:txBody>
      </p:sp>
    </p:spTree>
    <p:extLst>
      <p:ext uri="{BB962C8B-B14F-4D97-AF65-F5344CB8AC3E}">
        <p14:creationId xmlns:p14="http://schemas.microsoft.com/office/powerpoint/2010/main" val="745596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58</a:t>
            </a:fld>
            <a:endParaRPr lang="en-US"/>
          </a:p>
        </p:txBody>
      </p:sp>
    </p:spTree>
    <p:extLst>
      <p:ext uri="{BB962C8B-B14F-4D97-AF65-F5344CB8AC3E}">
        <p14:creationId xmlns:p14="http://schemas.microsoft.com/office/powerpoint/2010/main" val="766037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Chuyển đổi văn bản thành SmartArt: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Quét chọn văn bản hoặc nhấp chọn Placeholder văn bản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trên thẻ Home, trong nhóm Paragraph, nhấp </a:t>
            </a:r>
            <a:r>
              <a:rPr lang="es-MX" sz="900" b="1" kern="1200">
                <a:solidFill>
                  <a:schemeClr val="tx1"/>
                </a:solidFill>
                <a:effectLst/>
                <a:latin typeface="+mn-lt"/>
                <a:ea typeface="+mn-ea"/>
                <a:cs typeface="+mn-cs"/>
              </a:rPr>
              <a:t>Convert to SmartArt Graphic</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di chuyển chuột qua thư viện SmartArt để xem bản xem trước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chọn bố cục phù hợp.</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59</a:t>
            </a:fld>
            <a:endParaRPr lang="en-US"/>
          </a:p>
        </p:txBody>
      </p:sp>
    </p:spTree>
    <p:extLst>
      <p:ext uri="{BB962C8B-B14F-4D97-AF65-F5344CB8AC3E}">
        <p14:creationId xmlns:p14="http://schemas.microsoft.com/office/powerpoint/2010/main" val="29143026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Thay đổi bố cục SmartArt: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SmartArt muốn thay đổi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trên SmartArt Tools, thẻ Design, trong nhóm Layout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More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bố cục phù hợp.</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SmartArt muốn thay đổi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chuột phải vào SmartArt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Layout</a:t>
            </a:r>
            <a:r>
              <a:rPr lang="en-US" sz="900" kern="1200">
                <a:solidFill>
                  <a:schemeClr val="tx1"/>
                </a:solidFill>
                <a:effectLst/>
                <a:latin typeface="+mn-lt"/>
                <a:ea typeface="+mn-ea"/>
                <a:cs typeface="+mn-cs"/>
              </a:rPr>
              <a:t> trên thanh công cụ Mini Toolbar SmartArt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bố cục phù hợp.</a:t>
            </a:r>
          </a:p>
          <a:p>
            <a:pPr marL="0" indent="0">
              <a:buFont typeface="Arial" panose="020B0604020202020204" pitchFamily="34" charset="0"/>
              <a:buNone/>
            </a:pPr>
            <a:r>
              <a:rPr lang="en-US" sz="900" kern="1200">
                <a:solidFill>
                  <a:schemeClr val="tx1"/>
                </a:solidFill>
                <a:effectLst/>
                <a:latin typeface="+mn-lt"/>
                <a:ea typeface="+mn-ea"/>
                <a:cs typeface="+mn-cs"/>
              </a:rPr>
              <a:t>Số lượng và kiểu bố trí được hiển thị sẽ phụ thuộc vào bố cục SmartArt hiện tại được sử dụng. </a:t>
            </a:r>
          </a:p>
          <a:p>
            <a:pPr marL="0" indent="0">
              <a:buFont typeface="Arial" panose="020B0604020202020204" pitchFamily="34" charset="0"/>
              <a:buNone/>
            </a:pPr>
            <a:r>
              <a:rPr lang="en-US" sz="900" kern="1200">
                <a:solidFill>
                  <a:schemeClr val="tx1"/>
                </a:solidFill>
                <a:effectLst/>
                <a:latin typeface="+mn-lt"/>
                <a:ea typeface="+mn-ea"/>
                <a:cs typeface="+mn-cs"/>
              </a:rPr>
              <a:t>Bạn cũng có thể nhấp vào </a:t>
            </a:r>
            <a:r>
              <a:rPr lang="en-US" sz="900" b="1" kern="1200">
                <a:solidFill>
                  <a:schemeClr val="tx1"/>
                </a:solidFill>
                <a:effectLst/>
                <a:latin typeface="+mn-lt"/>
                <a:ea typeface="+mn-ea"/>
                <a:cs typeface="+mn-cs"/>
              </a:rPr>
              <a:t>More Layouts</a:t>
            </a:r>
            <a:r>
              <a:rPr lang="en-US" sz="900" kern="1200">
                <a:solidFill>
                  <a:schemeClr val="tx1"/>
                </a:solidFill>
                <a:effectLst/>
                <a:latin typeface="+mn-lt"/>
                <a:ea typeface="+mn-ea"/>
                <a:cs typeface="+mn-cs"/>
              </a:rPr>
              <a:t> để xem hộp thoại Choose a SmartArt Graphic.</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60</a:t>
            </a:fld>
            <a:endParaRPr lang="en-US"/>
          </a:p>
        </p:txBody>
      </p:sp>
    </p:spTree>
    <p:extLst>
      <p:ext uri="{BB962C8B-B14F-4D97-AF65-F5344CB8AC3E}">
        <p14:creationId xmlns:p14="http://schemas.microsoft.com/office/powerpoint/2010/main" val="5213389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Mở Text Pane:</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SmartArt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trên SmartArt Tools, thẻ Design, trong nhóm Create Graphic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vào </a:t>
            </a:r>
            <a:r>
              <a:rPr lang="en-US" sz="900" b="1" kern="1200">
                <a:solidFill>
                  <a:schemeClr val="tx1"/>
                </a:solidFill>
                <a:effectLst/>
                <a:latin typeface="+mn-lt"/>
                <a:ea typeface="+mn-ea"/>
                <a:cs typeface="+mn-cs"/>
              </a:rPr>
              <a:t>Text Pane.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SmartArt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ở bên trái của SmartArt, nhấp vào ký hiệu mũi tên.</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61</a:t>
            </a:fld>
            <a:endParaRPr lang="en-US"/>
          </a:p>
        </p:txBody>
      </p:sp>
    </p:spTree>
    <p:extLst>
      <p:ext uri="{BB962C8B-B14F-4D97-AF65-F5344CB8AC3E}">
        <p14:creationId xmlns:p14="http://schemas.microsoft.com/office/powerpoint/2010/main" val="3474521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Tạo điểm phụ trong danh sách: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dòng muốn thụt lề làm điểm phụ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trên SmartArt Tools, thẻ Design, trong nhóm Create Graphic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a:t>
            </a:r>
            <a:r>
              <a:rPr lang="es-MX" sz="900" b="1" kern="1200">
                <a:solidFill>
                  <a:schemeClr val="tx1"/>
                </a:solidFill>
                <a:effectLst/>
                <a:latin typeface="+mn-lt"/>
                <a:ea typeface="+mn-ea"/>
                <a:cs typeface="+mn-cs"/>
              </a:rPr>
              <a:t>Demote </a:t>
            </a:r>
            <a:r>
              <a:rPr lang="es-MX" sz="900" kern="1200">
                <a:solidFill>
                  <a:schemeClr val="tx1"/>
                </a:solidFill>
                <a:effectLst/>
                <a:latin typeface="+mn-lt"/>
                <a:ea typeface="+mn-ea"/>
                <a:cs typeface="+mn-cs"/>
              </a:rPr>
              <a:t>hoặc nhấn phím </a:t>
            </a:r>
            <a:r>
              <a:rPr lang="es-MX" sz="900" b="1" kern="1200">
                <a:solidFill>
                  <a:schemeClr val="tx1"/>
                </a:solidFill>
                <a:effectLst/>
                <a:latin typeface="+mn-lt"/>
                <a:ea typeface="+mn-ea"/>
                <a:cs typeface="+mn-cs"/>
              </a:rPr>
              <a:t>TAB</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Trở về mức cao hơn trong ngăn Text Pane:</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dòng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trên SmartArt Tools, thẻ Design, trong nhóm Create Graphic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Promote</a:t>
            </a:r>
            <a:r>
              <a:rPr lang="en-US" sz="900" kern="1200">
                <a:solidFill>
                  <a:schemeClr val="tx1"/>
                </a:solidFill>
                <a:effectLst/>
                <a:latin typeface="+mn-lt"/>
                <a:ea typeface="+mn-ea"/>
                <a:cs typeface="+mn-cs"/>
              </a:rPr>
              <a:t> hoặc nhấn tổ hợp phím </a:t>
            </a:r>
            <a:r>
              <a:rPr lang="en-US" sz="900" b="1" kern="1200">
                <a:solidFill>
                  <a:schemeClr val="tx1"/>
                </a:solidFill>
                <a:effectLst/>
                <a:latin typeface="+mn-lt"/>
                <a:ea typeface="+mn-ea"/>
                <a:cs typeface="+mn-cs"/>
              </a:rPr>
              <a:t>SHIFT + TAB</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Thay đổi hướng của SmartArt: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SmartArt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trên SmartArt Tools, thẻ Design, trong nhóm Create Graphic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a:t>
            </a:r>
            <a:r>
              <a:rPr lang="en-US" sz="900" b="1" kern="1200">
                <a:solidFill>
                  <a:schemeClr val="tx1"/>
                </a:solidFill>
                <a:effectLst/>
                <a:latin typeface="+mn-lt"/>
                <a:ea typeface="+mn-ea"/>
                <a:cs typeface="+mn-cs"/>
              </a:rPr>
              <a:t> Right to Left</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Di chuyển hình lên hoặc xuống trong SmartArt: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dòng muốn di chuyển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trên SmartArt Tools, thẻ Design, trong nhóm Create Graphic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Move Up</a:t>
            </a:r>
            <a:r>
              <a:rPr lang="en-US" sz="900" kern="1200">
                <a:solidFill>
                  <a:schemeClr val="tx1"/>
                </a:solidFill>
                <a:effectLst/>
                <a:latin typeface="+mn-lt"/>
                <a:ea typeface="+mn-ea"/>
                <a:cs typeface="+mn-cs"/>
              </a:rPr>
              <a:t> hoặc </a:t>
            </a:r>
            <a:r>
              <a:rPr lang="en-US" sz="900" b="1" kern="1200">
                <a:solidFill>
                  <a:schemeClr val="tx1"/>
                </a:solidFill>
                <a:effectLst/>
                <a:latin typeface="+mn-lt"/>
                <a:ea typeface="+mn-ea"/>
                <a:cs typeface="+mn-cs"/>
              </a:rPr>
              <a:t>Move Down</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Tạo một dòng văn bản mới ở cùng cấp độ trong ngăn Text Pane:</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Nhấn </a:t>
            </a:r>
            <a:r>
              <a:rPr lang="en-US" sz="900" b="1" kern="1200">
                <a:solidFill>
                  <a:schemeClr val="tx1"/>
                </a:solidFill>
                <a:effectLst/>
                <a:latin typeface="+mn-lt"/>
                <a:ea typeface="+mn-ea"/>
                <a:cs typeface="+mn-cs"/>
              </a:rPr>
              <a:t>ENTER</a:t>
            </a:r>
            <a:r>
              <a:rPr lang="en-US" sz="900" kern="1200">
                <a:solidFill>
                  <a:schemeClr val="tx1"/>
                </a:solidFill>
                <a:effectLst/>
                <a:latin typeface="+mn-lt"/>
                <a:ea typeface="+mn-ea"/>
                <a:cs typeface="+mn-cs"/>
              </a:rPr>
              <a:t>. </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Đặt con trỏ trong ngăn Text Pane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trên SmartArt Tools, thẻ Design, trong nhóm Create Graphic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Add Bullet</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Thêm hình vào SmartArt: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SmartArt Tools, thẻ Design, trong nhóm Create Graphic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Add Shape.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SmartArt Tools, thẻ Design, trong nhóm Create Graphic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vào mũi tên </a:t>
            </a:r>
            <a:r>
              <a:rPr lang="en-US" sz="900" b="1" kern="1200">
                <a:solidFill>
                  <a:schemeClr val="tx1"/>
                </a:solidFill>
                <a:effectLst/>
                <a:latin typeface="+mn-lt"/>
                <a:ea typeface="+mn-ea"/>
                <a:cs typeface="+mn-cs"/>
              </a:rPr>
              <a:t>Add Shape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Add Shape After</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Add Shape Before</a:t>
            </a:r>
            <a:r>
              <a:rPr lang="en-US" sz="900" kern="1200">
                <a:solidFill>
                  <a:schemeClr val="tx1"/>
                </a:solidFill>
                <a:effectLst/>
                <a:latin typeface="+mn-lt"/>
                <a:ea typeface="+mn-ea"/>
                <a:cs typeface="+mn-cs"/>
              </a:rPr>
              <a:t>,</a:t>
            </a:r>
            <a:r>
              <a:rPr lang="en-US" sz="900" b="1" kern="1200">
                <a:solidFill>
                  <a:schemeClr val="tx1"/>
                </a:solidFill>
                <a:effectLst/>
                <a:latin typeface="+mn-lt"/>
                <a:ea typeface="+mn-ea"/>
                <a:cs typeface="+mn-cs"/>
              </a:rPr>
              <a:t> Add Shape Above </a:t>
            </a:r>
            <a:r>
              <a:rPr lang="en-US" sz="900" kern="1200">
                <a:solidFill>
                  <a:schemeClr val="tx1"/>
                </a:solidFill>
                <a:effectLst/>
                <a:latin typeface="+mn-lt"/>
                <a:ea typeface="+mn-ea"/>
                <a:cs typeface="+mn-cs"/>
              </a:rPr>
              <a:t>hoặc</a:t>
            </a:r>
            <a:r>
              <a:rPr lang="en-US" sz="900" b="1" kern="1200">
                <a:solidFill>
                  <a:schemeClr val="tx1"/>
                </a:solidFill>
                <a:effectLst/>
                <a:latin typeface="+mn-lt"/>
                <a:ea typeface="+mn-ea"/>
                <a:cs typeface="+mn-cs"/>
              </a:rPr>
              <a:t> Add Shape Below</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chuột phải vào hình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vào </a:t>
            </a:r>
            <a:r>
              <a:rPr lang="en-US" sz="900" b="1" kern="1200">
                <a:solidFill>
                  <a:schemeClr val="tx1"/>
                </a:solidFill>
                <a:effectLst/>
                <a:latin typeface="+mn-lt"/>
                <a:ea typeface="+mn-ea"/>
                <a:cs typeface="+mn-cs"/>
              </a:rPr>
              <a:t>Add Shape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Add Shape After</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Add Shape Before</a:t>
            </a:r>
            <a:r>
              <a:rPr lang="en-US" sz="900" kern="1200">
                <a:solidFill>
                  <a:schemeClr val="tx1"/>
                </a:solidFill>
                <a:effectLst/>
                <a:latin typeface="+mn-lt"/>
                <a:ea typeface="+mn-ea"/>
                <a:cs typeface="+mn-cs"/>
              </a:rPr>
              <a:t>,</a:t>
            </a:r>
            <a:r>
              <a:rPr lang="en-US" sz="900" b="1" kern="1200">
                <a:solidFill>
                  <a:schemeClr val="tx1"/>
                </a:solidFill>
                <a:effectLst/>
                <a:latin typeface="+mn-lt"/>
                <a:ea typeface="+mn-ea"/>
                <a:cs typeface="+mn-cs"/>
              </a:rPr>
              <a:t> Add Shape Above</a:t>
            </a:r>
            <a:r>
              <a:rPr lang="en-US" sz="900" kern="1200">
                <a:solidFill>
                  <a:schemeClr val="tx1"/>
                </a:solidFill>
                <a:effectLst/>
                <a:latin typeface="+mn-lt"/>
                <a:ea typeface="+mn-ea"/>
                <a:cs typeface="+mn-cs"/>
              </a:rPr>
              <a:t>,</a:t>
            </a:r>
            <a:r>
              <a:rPr lang="en-US" sz="900" b="1" kern="1200">
                <a:solidFill>
                  <a:schemeClr val="tx1"/>
                </a:solidFill>
                <a:effectLst/>
                <a:latin typeface="+mn-lt"/>
                <a:ea typeface="+mn-ea"/>
                <a:cs typeface="+mn-cs"/>
              </a:rPr>
              <a:t> </a:t>
            </a:r>
            <a:r>
              <a:rPr lang="en-US" sz="900" kern="1200">
                <a:solidFill>
                  <a:schemeClr val="tx1"/>
                </a:solidFill>
                <a:effectLst/>
                <a:latin typeface="+mn-lt"/>
                <a:ea typeface="+mn-ea"/>
                <a:cs typeface="+mn-cs"/>
              </a:rPr>
              <a:t>hoặc</a:t>
            </a:r>
            <a:r>
              <a:rPr lang="en-US" sz="900" b="1" kern="1200">
                <a:solidFill>
                  <a:schemeClr val="tx1"/>
                </a:solidFill>
                <a:effectLst/>
                <a:latin typeface="+mn-lt"/>
                <a:ea typeface="+mn-ea"/>
                <a:cs typeface="+mn-cs"/>
              </a:rPr>
              <a:t> Add Shape Below</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Xóa hình khỏi SmartArt: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vào hình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nhấn </a:t>
            </a:r>
            <a:r>
              <a:rPr lang="en-US" sz="900" b="1" kern="1200">
                <a:solidFill>
                  <a:schemeClr val="tx1"/>
                </a:solidFill>
                <a:effectLst/>
                <a:latin typeface="+mn-lt"/>
                <a:ea typeface="+mn-ea"/>
                <a:cs typeface="+mn-cs"/>
              </a:rPr>
              <a:t>DELETE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Sử dụng </a:t>
            </a:r>
            <a:r>
              <a:rPr lang="en-US" sz="900" b="1" kern="1200">
                <a:solidFill>
                  <a:schemeClr val="tx1"/>
                </a:solidFill>
                <a:effectLst/>
                <a:latin typeface="+mn-lt"/>
                <a:ea typeface="+mn-ea"/>
                <a:cs typeface="+mn-cs"/>
              </a:rPr>
              <a:t>CTRL + Z</a:t>
            </a:r>
            <a:r>
              <a:rPr lang="en-US" sz="900" kern="1200">
                <a:solidFill>
                  <a:schemeClr val="tx1"/>
                </a:solidFill>
                <a:effectLst/>
                <a:latin typeface="+mn-lt"/>
                <a:ea typeface="+mn-ea"/>
                <a:cs typeface="+mn-cs"/>
              </a:rPr>
              <a:t> hoặc lệnh </a:t>
            </a:r>
            <a:r>
              <a:rPr lang="en-US" sz="900" b="1" kern="1200">
                <a:solidFill>
                  <a:schemeClr val="tx1"/>
                </a:solidFill>
                <a:effectLst/>
                <a:latin typeface="+mn-lt"/>
                <a:ea typeface="+mn-ea"/>
                <a:cs typeface="+mn-cs"/>
              </a:rPr>
              <a:t>Cut</a:t>
            </a:r>
            <a:r>
              <a:rPr lang="en-US" sz="900" kern="1200">
                <a:solidFill>
                  <a:schemeClr val="tx1"/>
                </a:solidFill>
                <a:effectLst/>
                <a:latin typeface="+mn-lt"/>
                <a:ea typeface="+mn-ea"/>
                <a:cs typeface="+mn-cs"/>
              </a:rPr>
              <a:t> để cắt hình từ sơ đồ.</a:t>
            </a:r>
          </a:p>
          <a:p>
            <a:pPr marL="0" lvl="0" indent="0">
              <a:buFont typeface="Arial" panose="020B0604020202020204" pitchFamily="34" charset="0"/>
              <a:buNone/>
            </a:pPr>
            <a:endParaRPr lang="en-US" sz="900" kern="1200">
              <a:solidFill>
                <a:schemeClr val="tx1"/>
              </a:solidFill>
              <a:effectLst/>
              <a:latin typeface="+mn-lt"/>
              <a:ea typeface="+mn-ea"/>
              <a:cs typeface="+mn-cs"/>
            </a:endParaRPr>
          </a:p>
          <a:p>
            <a:r>
              <a:rPr lang="en-US" sz="900" b="1" i="1" kern="1200">
                <a:solidFill>
                  <a:schemeClr val="tx1"/>
                </a:solidFill>
                <a:effectLst/>
                <a:latin typeface="+mn-lt"/>
                <a:ea typeface="+mn-ea"/>
                <a:cs typeface="+mn-cs"/>
              </a:rPr>
              <a:t>Lưu ý:</a:t>
            </a:r>
            <a:r>
              <a:rPr lang="en-US" sz="900" i="1" kern="1200">
                <a:solidFill>
                  <a:schemeClr val="tx1"/>
                </a:solidFill>
                <a:effectLst/>
                <a:latin typeface="+mn-lt"/>
                <a:ea typeface="+mn-ea"/>
                <a:cs typeface="+mn-cs"/>
              </a:rPr>
              <a:t> một số bố cục SmartArt cho phép xóa nội dung của đồ họa nhưng không cho phép xóa hình.</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62</a:t>
            </a:fld>
            <a:endParaRPr lang="en-US"/>
          </a:p>
        </p:txBody>
      </p:sp>
    </p:spTree>
    <p:extLst>
      <p:ext uri="{BB962C8B-B14F-4D97-AF65-F5344CB8AC3E}">
        <p14:creationId xmlns:p14="http://schemas.microsoft.com/office/powerpoint/2010/main" val="1335977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900" b="1" kern="1200">
                <a:solidFill>
                  <a:schemeClr val="tx1"/>
                </a:solidFill>
                <a:effectLst/>
                <a:latin typeface="+mn-lt"/>
                <a:ea typeface="+mn-ea"/>
                <a:cs typeface="+mn-cs"/>
              </a:rPr>
              <a:t>Thay đổi kích thước hình:</a:t>
            </a:r>
          </a:p>
          <a:p>
            <a:pPr marL="171450" lvl="0" indent="-171450">
              <a:buFont typeface="Arial" panose="020B0604020202020204" pitchFamily="34" charset="0"/>
              <a:buChar char="•"/>
            </a:pPr>
            <a:r>
              <a:rPr lang="es-MX" sz="900" kern="1200">
                <a:solidFill>
                  <a:schemeClr val="tx1"/>
                </a:solidFill>
                <a:effectLst/>
                <a:latin typeface="+mn-lt"/>
                <a:ea typeface="+mn-ea"/>
                <a:cs typeface="+mn-cs"/>
              </a:rPr>
              <a:t>Kéo biểu tượng điều chỉnh kích thước dọc hoặc ngang của hình.</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ngăn Format Shape, chọn thẻ </a:t>
            </a:r>
            <a:r>
              <a:rPr lang="en-US" sz="900" b="1" kern="1200">
                <a:solidFill>
                  <a:schemeClr val="tx1"/>
                </a:solidFill>
                <a:effectLst/>
                <a:latin typeface="+mn-lt"/>
                <a:ea typeface="+mn-ea"/>
                <a:cs typeface="+mn-cs"/>
              </a:rPr>
              <a:t>Size &amp; Properties</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mở rộng phần Size và nhập kích thước mong muốn.</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Drawing Tools Format, trong nhóm Size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thay đổi các giá trị trong hộp thông số </a:t>
            </a:r>
            <a:r>
              <a:rPr lang="en-US" sz="900" b="1" kern="1200">
                <a:solidFill>
                  <a:schemeClr val="tx1"/>
                </a:solidFill>
                <a:effectLst/>
                <a:latin typeface="+mn-lt"/>
                <a:ea typeface="+mn-ea"/>
                <a:cs typeface="+mn-cs"/>
              </a:rPr>
              <a:t>Width</a:t>
            </a:r>
            <a:r>
              <a:rPr lang="en-US" sz="900" kern="1200">
                <a:solidFill>
                  <a:schemeClr val="tx1"/>
                </a:solidFill>
                <a:effectLst/>
                <a:latin typeface="+mn-lt"/>
                <a:ea typeface="+mn-ea"/>
                <a:cs typeface="+mn-cs"/>
              </a:rPr>
              <a:t> và </a:t>
            </a:r>
            <a:r>
              <a:rPr lang="en-US" sz="900" b="1" kern="1200">
                <a:solidFill>
                  <a:schemeClr val="tx1"/>
                </a:solidFill>
                <a:effectLst/>
                <a:latin typeface="+mn-lt"/>
                <a:ea typeface="+mn-ea"/>
                <a:cs typeface="+mn-cs"/>
              </a:rPr>
              <a:t>Height</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Giữ phím </a:t>
            </a:r>
            <a:r>
              <a:rPr lang="en-US" sz="900" b="1" kern="1200">
                <a:solidFill>
                  <a:schemeClr val="tx1"/>
                </a:solidFill>
                <a:effectLst/>
                <a:latin typeface="+mn-lt"/>
                <a:ea typeface="+mn-ea"/>
                <a:cs typeface="+mn-cs"/>
              </a:rPr>
              <a:t>Shift</a:t>
            </a:r>
            <a:r>
              <a:rPr lang="en-US" sz="900" kern="1200">
                <a:solidFill>
                  <a:schemeClr val="tx1"/>
                </a:solidFill>
                <a:effectLst/>
                <a:latin typeface="+mn-lt"/>
                <a:ea typeface="+mn-ea"/>
                <a:cs typeface="+mn-cs"/>
              </a:rPr>
              <a:t> và nhấn các phím mũi tên.</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8</a:t>
            </a:fld>
            <a:endParaRPr lang="en-US"/>
          </a:p>
        </p:txBody>
      </p:sp>
    </p:spTree>
    <p:extLst>
      <p:ext uri="{BB962C8B-B14F-4D97-AF65-F5344CB8AC3E}">
        <p14:creationId xmlns:p14="http://schemas.microsoft.com/office/powerpoint/2010/main" val="27643485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Thay đổi hình của SmartArt: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SmartArt Tools, thẻ Design, trong nhóm Shapes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Change Shape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hình dạng mong muốn.</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Bấm chuột phải vào hình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Change Shape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hình dạng mong muốn.</a:t>
            </a:r>
          </a:p>
          <a:p>
            <a:pPr lvl="0"/>
            <a:r>
              <a:rPr lang="es-MX" sz="900" b="1" kern="1200">
                <a:solidFill>
                  <a:schemeClr val="tx1"/>
                </a:solidFill>
                <a:effectLst/>
                <a:latin typeface="+mn-lt"/>
                <a:ea typeface="+mn-ea"/>
                <a:cs typeface="+mn-cs"/>
              </a:rPr>
              <a:t>Đặt lại hình dạng ban đầu của SmartArt: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chuột phải vào hình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vào </a:t>
            </a:r>
            <a:r>
              <a:rPr lang="es-MX" sz="900" b="1" kern="1200">
                <a:solidFill>
                  <a:schemeClr val="tx1"/>
                </a:solidFill>
                <a:effectLst/>
                <a:latin typeface="+mn-lt"/>
                <a:ea typeface="+mn-ea"/>
                <a:cs typeface="+mn-cs"/>
              </a:rPr>
              <a:t>Reset Shape</a:t>
            </a:r>
            <a:r>
              <a:rPr lang="es-MX"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Thay đổi kích thước SmartArt theo tỷ lệ:</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Smart Art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sử dụng biểu tượng điều chỉnh kích thước ngang, dọc và góc tương tự như các đối tượng đồ họa khác.</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Sử dụng ngăn Format Shape để điều chỉnh Size.</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Format, nhóm Size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nhập các giá trị </a:t>
            </a:r>
            <a:r>
              <a:rPr lang="en-US" sz="900" b="1" kern="1200">
                <a:solidFill>
                  <a:schemeClr val="tx1"/>
                </a:solidFill>
                <a:effectLst/>
                <a:latin typeface="+mn-lt"/>
                <a:ea typeface="+mn-ea"/>
                <a:cs typeface="+mn-cs"/>
              </a:rPr>
              <a:t>Height</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Weight</a:t>
            </a:r>
            <a:r>
              <a:rPr lang="en-US" sz="900" kern="1200">
                <a:solidFill>
                  <a:schemeClr val="tx1"/>
                </a:solidFill>
                <a:effectLst/>
                <a:latin typeface="+mn-lt"/>
                <a:ea typeface="+mn-ea"/>
                <a:cs typeface="+mn-cs"/>
              </a:rPr>
              <a:t> để điều chỉnh kích thước.</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Format, nhóm Shapes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sử dụng các tùy chọn </a:t>
            </a:r>
            <a:r>
              <a:rPr lang="en-US" sz="900" b="1" kern="1200">
                <a:solidFill>
                  <a:schemeClr val="tx1"/>
                </a:solidFill>
                <a:effectLst/>
                <a:latin typeface="+mn-lt"/>
                <a:ea typeface="+mn-ea"/>
                <a:cs typeface="+mn-cs"/>
              </a:rPr>
              <a:t>Larger</a:t>
            </a:r>
            <a:r>
              <a:rPr lang="en-US" sz="900" kern="1200">
                <a:solidFill>
                  <a:schemeClr val="tx1"/>
                </a:solidFill>
                <a:effectLst/>
                <a:latin typeface="+mn-lt"/>
                <a:ea typeface="+mn-ea"/>
                <a:cs typeface="+mn-cs"/>
              </a:rPr>
              <a:t> và </a:t>
            </a:r>
            <a:r>
              <a:rPr lang="en-US" sz="900" b="1" kern="1200">
                <a:solidFill>
                  <a:schemeClr val="tx1"/>
                </a:solidFill>
                <a:effectLst/>
                <a:latin typeface="+mn-lt"/>
                <a:ea typeface="+mn-ea"/>
                <a:cs typeface="+mn-cs"/>
              </a:rPr>
              <a:t>Smaller</a:t>
            </a:r>
            <a:r>
              <a:rPr lang="en-US" sz="900" kern="1200">
                <a:solidFill>
                  <a:schemeClr val="tx1"/>
                </a:solidFill>
                <a:effectLst/>
                <a:latin typeface="+mn-lt"/>
                <a:ea typeface="+mn-ea"/>
                <a:cs typeface="+mn-cs"/>
              </a:rPr>
              <a:t> để tăng hoặc giảm kích thước của các đối tượng được chọn theo gia số.</a:t>
            </a:r>
          </a:p>
          <a:p>
            <a:pPr marL="171450" lvl="0" indent="-171450">
              <a:buFont typeface="Arial" panose="020B0604020202020204" pitchFamily="34" charset="0"/>
              <a:buChar char="•"/>
            </a:pPr>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63</a:t>
            </a:fld>
            <a:endParaRPr lang="en-US"/>
          </a:p>
        </p:txBody>
      </p:sp>
    </p:spTree>
    <p:extLst>
      <p:ext uri="{BB962C8B-B14F-4D97-AF65-F5344CB8AC3E}">
        <p14:creationId xmlns:p14="http://schemas.microsoft.com/office/powerpoint/2010/main" val="42533133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64</a:t>
            </a:fld>
            <a:endParaRPr lang="en-US"/>
          </a:p>
        </p:txBody>
      </p:sp>
    </p:spTree>
    <p:extLst>
      <p:ext uri="{BB962C8B-B14F-4D97-AF65-F5344CB8AC3E}">
        <p14:creationId xmlns:p14="http://schemas.microsoft.com/office/powerpoint/2010/main" val="36508376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Thay đổi màu của tất cả các hình trong SmartArt: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SmartArt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SmartArt Tools, thẻ Design, trong nhóm SmartArt Styles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Change Colors.</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Bấm chuột phải vào SmartArt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Color</a:t>
            </a:r>
            <a:r>
              <a:rPr lang="en-US" sz="900" kern="1200">
                <a:solidFill>
                  <a:schemeClr val="tx1"/>
                </a:solidFill>
                <a:effectLst/>
                <a:latin typeface="+mn-lt"/>
                <a:ea typeface="+mn-ea"/>
                <a:cs typeface="+mn-cs"/>
              </a:rPr>
              <a:t> trên thanh SmartArt Mini Tollbar. </a:t>
            </a:r>
          </a:p>
          <a:p>
            <a:pPr lvl="0"/>
            <a:r>
              <a:rPr lang="es-MX" sz="900" b="1" kern="1200">
                <a:solidFill>
                  <a:schemeClr val="tx1"/>
                </a:solidFill>
                <a:effectLst/>
                <a:latin typeface="+mn-lt"/>
                <a:ea typeface="+mn-ea"/>
                <a:cs typeface="+mn-cs"/>
              </a:rPr>
              <a:t>Thay đổi SmartArt Styles:</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SmartArt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trong SmartArt Tools, thẻ Design, trong nhóm SmartArt Styles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a:t>
            </a:r>
            <a:r>
              <a:rPr lang="es-MX" sz="900" b="1" kern="1200">
                <a:solidFill>
                  <a:schemeClr val="tx1"/>
                </a:solidFill>
                <a:effectLst/>
                <a:latin typeface="+mn-lt"/>
                <a:ea typeface="+mn-ea"/>
                <a:cs typeface="+mn-cs"/>
              </a:rPr>
              <a:t>More</a:t>
            </a:r>
            <a:r>
              <a:rPr lang="es-MX" sz="900" kern="1200">
                <a:solidFill>
                  <a:schemeClr val="tx1"/>
                </a:solidFill>
                <a:effectLst/>
                <a:latin typeface="+mn-lt"/>
                <a:ea typeface="+mn-ea"/>
                <a:cs typeface="+mn-cs"/>
              </a:rPr>
              <a:t> để xem tất cả các kiểu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chọn kiểu để áp dụng.</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Bấm chuột phải vào SmartArt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Style</a:t>
            </a:r>
            <a:r>
              <a:rPr lang="en-US" sz="900" kern="1200">
                <a:solidFill>
                  <a:schemeClr val="tx1"/>
                </a:solidFill>
                <a:effectLst/>
                <a:latin typeface="+mn-lt"/>
                <a:ea typeface="+mn-ea"/>
                <a:cs typeface="+mn-cs"/>
              </a:rPr>
              <a:t> trên thanh SmartArt Mini Tollbar.</a:t>
            </a:r>
          </a:p>
          <a:p>
            <a:pPr marL="171450" indent="-171450">
              <a:buFont typeface="Arial" panose="020B0604020202020204" pitchFamily="34" charset="0"/>
              <a:buChar char="•"/>
            </a:pPr>
            <a:r>
              <a:rPr lang="en-US" sz="900" kern="1200">
                <a:solidFill>
                  <a:schemeClr val="tx1"/>
                </a:solidFill>
                <a:effectLst/>
                <a:latin typeface="+mn-lt"/>
                <a:ea typeface="+mn-ea"/>
                <a:cs typeface="+mn-cs"/>
              </a:rPr>
              <a:t>Sau khi tùy chỉnh SmartArt, có thể thay đổi sang bố cục khác và hầu hết các tùy chỉnh sẽ được giữ nguyên. </a:t>
            </a:r>
          </a:p>
          <a:p>
            <a:pPr lvl="0"/>
            <a:r>
              <a:rPr lang="es-MX" sz="900" b="1" kern="1200">
                <a:solidFill>
                  <a:schemeClr val="tx1"/>
                </a:solidFill>
                <a:effectLst/>
                <a:latin typeface="+mn-lt"/>
                <a:ea typeface="+mn-ea"/>
                <a:cs typeface="+mn-cs"/>
              </a:rPr>
              <a:t>Xóa tất cả các thay đổi định dạng: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SmartArt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SmartArt Tools, thẻ Design, trong nhóm Reset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vào </a:t>
            </a:r>
            <a:r>
              <a:rPr lang="en-US" sz="900" b="1" kern="1200">
                <a:solidFill>
                  <a:schemeClr val="tx1"/>
                </a:solidFill>
                <a:effectLst/>
                <a:latin typeface="+mn-lt"/>
                <a:ea typeface="+mn-ea"/>
                <a:cs typeface="+mn-cs"/>
              </a:rPr>
              <a:t>Reset Graphic</a:t>
            </a:r>
            <a:r>
              <a:rPr lang="en-US" sz="900" kern="1200">
                <a:solidFill>
                  <a:schemeClr val="tx1"/>
                </a:solidFill>
                <a:effectLst/>
                <a:latin typeface="+mn-lt"/>
                <a:ea typeface="+mn-ea"/>
                <a:cs typeface="+mn-cs"/>
              </a:rPr>
              <a:t>.</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65</a:t>
            </a:fld>
            <a:endParaRPr lang="en-US"/>
          </a:p>
        </p:txBody>
      </p:sp>
    </p:spTree>
    <p:extLst>
      <p:ext uri="{BB962C8B-B14F-4D97-AF65-F5344CB8AC3E}">
        <p14:creationId xmlns:p14="http://schemas.microsoft.com/office/powerpoint/2010/main" val="32890031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Xoay SmartArt: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SmartArt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trên thẻ Home, trong nhóm Drawing, bấm </a:t>
            </a:r>
            <a:r>
              <a:rPr lang="en-US" sz="900" b="1" kern="1200">
                <a:solidFill>
                  <a:schemeClr val="tx1"/>
                </a:solidFill>
                <a:effectLst/>
                <a:latin typeface="+mn-lt"/>
                <a:ea typeface="+mn-ea"/>
                <a:cs typeface="+mn-cs"/>
              </a:rPr>
              <a:t>Shape Effects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3-D Rotation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một kiểu Rotation hoặc bấm </a:t>
            </a:r>
            <a:r>
              <a:rPr lang="en-US" sz="900" b="1" kern="1200">
                <a:solidFill>
                  <a:schemeClr val="tx1"/>
                </a:solidFill>
                <a:effectLst/>
                <a:latin typeface="+mn-lt"/>
                <a:ea typeface="+mn-ea"/>
                <a:cs typeface="+mn-cs"/>
              </a:rPr>
              <a:t>3-D Rotation Options</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SmartArt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SmartArt Tools, thẻ Design, trong nhóm Shape Styles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Shape Effects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3-D Rotation</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một kiểu Rotation hoặc bấm </a:t>
            </a:r>
            <a:r>
              <a:rPr lang="en-US" sz="900" b="1" kern="1200">
                <a:solidFill>
                  <a:schemeClr val="tx1"/>
                </a:solidFill>
                <a:effectLst/>
                <a:latin typeface="+mn-lt"/>
                <a:ea typeface="+mn-ea"/>
                <a:cs typeface="+mn-cs"/>
              </a:rPr>
              <a:t>3-D Rotation Options</a:t>
            </a:r>
            <a:r>
              <a:rPr lang="en-US" sz="900" kern="1200">
                <a:solidFill>
                  <a:schemeClr val="tx1"/>
                </a:solidFill>
                <a:effectLst/>
                <a:latin typeface="+mn-lt"/>
                <a:ea typeface="+mn-ea"/>
                <a:cs typeface="+mn-cs"/>
              </a:rPr>
              <a:t>.</a:t>
            </a:r>
          </a:p>
          <a:p>
            <a:pPr marL="0" lvl="0" indent="0">
              <a:buFont typeface="Arial" panose="020B0604020202020204" pitchFamily="34" charset="0"/>
              <a:buNone/>
            </a:pPr>
            <a:endParaRPr lang="en-US"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Khi chọn bấm </a:t>
            </a:r>
            <a:r>
              <a:rPr lang="en-US" sz="900" b="1" kern="1200">
                <a:solidFill>
                  <a:schemeClr val="tx1"/>
                </a:solidFill>
                <a:effectLst/>
                <a:latin typeface="+mn-lt"/>
                <a:ea typeface="+mn-ea"/>
                <a:cs typeface="+mn-cs"/>
              </a:rPr>
              <a:t>3-D Rotation Options</a:t>
            </a:r>
            <a:r>
              <a:rPr lang="en-US" sz="900" kern="1200">
                <a:solidFill>
                  <a:schemeClr val="tx1"/>
                </a:solidFill>
                <a:effectLst/>
                <a:latin typeface="+mn-lt"/>
                <a:ea typeface="+mn-ea"/>
                <a:cs typeface="+mn-cs"/>
              </a:rPr>
              <a:t>, có thể tùy chỉnh xoay SmartArt trong ngăn Format Shape.</a:t>
            </a:r>
          </a:p>
          <a:p>
            <a:r>
              <a:rPr lang="en-US" sz="900" kern="1200">
                <a:solidFill>
                  <a:schemeClr val="tx1"/>
                </a:solidFill>
                <a:effectLst/>
                <a:latin typeface="+mn-lt"/>
                <a:ea typeface="+mn-ea"/>
                <a:cs typeface="+mn-cs"/>
              </a:rPr>
              <a:t>Các trục X, Y và Z xác định hướng (xoay) và vị trí của góc nhìn hiển thị các hình dạng. X là trục hoành, Y là trục tung và Z là chiều thứ ba của chiều sâu. Góc nhìn trước tiên được xoay theo giá trị X, sau đó là giá trị Y và cuối cùng là giá trị Z. Chọn </a:t>
            </a:r>
            <a:r>
              <a:rPr lang="en-US" sz="900" b="1" kern="1200">
                <a:solidFill>
                  <a:schemeClr val="tx1"/>
                </a:solidFill>
                <a:effectLst/>
                <a:latin typeface="+mn-lt"/>
                <a:ea typeface="+mn-ea"/>
                <a:cs typeface="+mn-cs"/>
              </a:rPr>
              <a:t>Keep text flat</a:t>
            </a:r>
            <a:r>
              <a:rPr lang="en-US" sz="900" kern="1200">
                <a:solidFill>
                  <a:schemeClr val="tx1"/>
                </a:solidFill>
                <a:effectLst/>
                <a:latin typeface="+mn-lt"/>
                <a:ea typeface="+mn-ea"/>
                <a:cs typeface="+mn-cs"/>
              </a:rPr>
              <a:t> để đảm bảo văn bản luôn phẳng và dễ đọc nếu xoay hình.</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66</a:t>
            </a:fld>
            <a:endParaRPr lang="en-US"/>
          </a:p>
        </p:txBody>
      </p:sp>
    </p:spTree>
    <p:extLst>
      <p:ext uri="{BB962C8B-B14F-4D97-AF65-F5344CB8AC3E}">
        <p14:creationId xmlns:p14="http://schemas.microsoft.com/office/powerpoint/2010/main" val="41266683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Chuyển đổi SmartArt thành hình: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SmartArt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SmartArt Tools, thẻ Design, trong nhóm Reset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Convert</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Convert to Shapes</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Chuyển đổi SmartArt thành văn bản:</a:t>
            </a:r>
            <a:endParaRPr lang="en-US" sz="900" b="1" kern="1200">
              <a:solidFill>
                <a:schemeClr val="tx1"/>
              </a:solidFill>
              <a:effectLst/>
              <a:latin typeface="+mn-lt"/>
              <a:ea typeface="+mn-ea"/>
              <a:cs typeface="+mn-cs"/>
            </a:endParaRPr>
          </a:p>
          <a:p>
            <a:pPr marL="171450" indent="-171450">
              <a:buFont typeface="Arial" panose="020B0604020202020204" pitchFamily="34" charset="0"/>
              <a:buChar char="•"/>
            </a:pPr>
            <a:r>
              <a:rPr lang="en-US" sz="900" kern="1200">
                <a:solidFill>
                  <a:schemeClr val="tx1"/>
                </a:solidFill>
                <a:effectLst/>
                <a:latin typeface="+mn-lt"/>
                <a:ea typeface="+mn-ea"/>
                <a:cs typeface="+mn-cs"/>
              </a:rPr>
              <a:t>Chọn SmartArt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SmartArt Tools, thẻ Design, trong nhóm Reset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Convert</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Convert to Text</a:t>
            </a:r>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67</a:t>
            </a:fld>
            <a:endParaRPr lang="en-US"/>
          </a:p>
        </p:txBody>
      </p:sp>
    </p:spTree>
    <p:extLst>
      <p:ext uri="{BB962C8B-B14F-4D97-AF65-F5344CB8AC3E}">
        <p14:creationId xmlns:p14="http://schemas.microsoft.com/office/powerpoint/2010/main" val="24121606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68</a:t>
            </a:fld>
            <a:endParaRPr lang="en-US"/>
          </a:p>
        </p:txBody>
      </p:sp>
    </p:spTree>
    <p:extLst>
      <p:ext uri="{BB962C8B-B14F-4D97-AF65-F5344CB8AC3E}">
        <p14:creationId xmlns:p14="http://schemas.microsoft.com/office/powerpoint/2010/main" val="4913181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69</a:t>
            </a:fld>
            <a:endParaRPr lang="en-US"/>
          </a:p>
        </p:txBody>
      </p:sp>
    </p:spTree>
    <p:extLst>
      <p:ext uri="{BB962C8B-B14F-4D97-AF65-F5344CB8AC3E}">
        <p14:creationId xmlns:p14="http://schemas.microsoft.com/office/powerpoint/2010/main" val="3802188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70</a:t>
            </a:fld>
            <a:endParaRPr lang="en-US"/>
          </a:p>
        </p:txBody>
      </p:sp>
    </p:spTree>
    <p:extLst>
      <p:ext uri="{BB962C8B-B14F-4D97-AF65-F5344CB8AC3E}">
        <p14:creationId xmlns:p14="http://schemas.microsoft.com/office/powerpoint/2010/main" val="203017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71</a:t>
            </a:fld>
            <a:endParaRPr lang="en-US"/>
          </a:p>
        </p:txBody>
      </p:sp>
    </p:spTree>
    <p:extLst>
      <p:ext uri="{BB962C8B-B14F-4D97-AF65-F5344CB8AC3E}">
        <p14:creationId xmlns:p14="http://schemas.microsoft.com/office/powerpoint/2010/main" val="10647360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72</a:t>
            </a:fld>
            <a:endParaRPr lang="en-US"/>
          </a:p>
        </p:txBody>
      </p:sp>
    </p:spTree>
    <p:extLst>
      <p:ext uri="{BB962C8B-B14F-4D97-AF65-F5344CB8AC3E}">
        <p14:creationId xmlns:p14="http://schemas.microsoft.com/office/powerpoint/2010/main" val="434806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Định vị lại hình: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Sử dụng chuột để chọn hình, giữ chuột và kéo hình đến vị trí mới.</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ngăn Format Shape, chọn thẻ </a:t>
            </a:r>
            <a:r>
              <a:rPr lang="en-US" sz="900" b="1" kern="1200">
                <a:solidFill>
                  <a:schemeClr val="tx1"/>
                </a:solidFill>
                <a:effectLst/>
                <a:latin typeface="+mn-lt"/>
                <a:ea typeface="+mn-ea"/>
                <a:cs typeface="+mn-cs"/>
              </a:rPr>
              <a:t>Size &amp; Properties</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mở rộng phần Position và nhập các giá trị vị trí dọc hoặc ngang mong muốn.</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Nhấn các phím mũi tên trên bàn phím để nhích hình qua trái, phải, lên hoặc xuống, cho đến khi bạn đặt nó chính xác vào nơi bạn muốn.</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Giữ phím CTRL và nhấn các phím mũi tên để thực hiện các chuyển động dịch chuyển nhỏ hơn.</a:t>
            </a:r>
          </a:p>
          <a:p>
            <a:pPr marL="0" indent="0">
              <a:buFont typeface="Arial" panose="020B0604020202020204" pitchFamily="34" charset="0"/>
              <a:buNone/>
            </a:pPr>
            <a:r>
              <a:rPr lang="en-US" sz="900" kern="1200">
                <a:solidFill>
                  <a:schemeClr val="tx1"/>
                </a:solidFill>
                <a:effectLst/>
                <a:latin typeface="+mn-lt"/>
                <a:ea typeface="+mn-ea"/>
                <a:cs typeface="+mn-cs"/>
              </a:rPr>
              <a:t>Có thể bật thước, guides, hoặc gridlines khi di chuyển các đối tượng xung quanh slide. </a:t>
            </a:r>
          </a:p>
          <a:p>
            <a:pPr marL="0" indent="0">
              <a:buFont typeface="Arial" panose="020B0604020202020204" pitchFamily="34" charset="0"/>
              <a:buNone/>
            </a:pPr>
            <a:endParaRPr lang="en-US"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Công cụ Smart Guide xuất hiện khi một đối tượng được căn giữa hoặc cách đều nhau với các đối tượng khác, đây là công cụ rất hữu ích để sắp xếp các đối tượng một cách nhất quán. Bạn có thể thêm và xóa guides bằng cách nhấp chuột phải vào nó và chọn tùy chọn thích hợp từ menu phím tắt.</a:t>
            </a:r>
          </a:p>
          <a:p>
            <a:r>
              <a:rPr lang="en-US" sz="900" kern="1200">
                <a:solidFill>
                  <a:schemeClr val="tx1"/>
                </a:solidFill>
                <a:effectLst/>
                <a:latin typeface="+mn-lt"/>
                <a:ea typeface="+mn-ea"/>
                <a:cs typeface="+mn-cs"/>
              </a:rPr>
              <a:t>Nếu các đối tượng bị bắt dính vào một vị trí khác khi di chuyển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tắt tùy chọn </a:t>
            </a:r>
            <a:r>
              <a:rPr lang="en-US" sz="900" b="1" kern="1200">
                <a:solidFill>
                  <a:schemeClr val="tx1"/>
                </a:solidFill>
                <a:effectLst/>
                <a:latin typeface="+mn-lt"/>
                <a:ea typeface="+mn-ea"/>
                <a:cs typeface="+mn-cs"/>
              </a:rPr>
              <a:t>Snap object to Grid</a:t>
            </a:r>
            <a:r>
              <a:rPr lang="en-US" sz="900" kern="1200">
                <a:solidFill>
                  <a:schemeClr val="tx1"/>
                </a:solidFill>
                <a:effectLst/>
                <a:latin typeface="+mn-lt"/>
                <a:ea typeface="+mn-ea"/>
                <a:cs typeface="+mn-cs"/>
              </a:rPr>
              <a:t> trong hộp thoại </a:t>
            </a:r>
            <a:r>
              <a:rPr lang="en-US" sz="900" b="1" kern="1200">
                <a:solidFill>
                  <a:schemeClr val="tx1"/>
                </a:solidFill>
                <a:effectLst/>
                <a:latin typeface="+mn-lt"/>
                <a:ea typeface="+mn-ea"/>
                <a:cs typeface="+mn-cs"/>
              </a:rPr>
              <a:t>Grid and Guide</a:t>
            </a:r>
            <a:r>
              <a:rPr lang="en-US" sz="900" kern="1200">
                <a:solidFill>
                  <a:schemeClr val="tx1"/>
                </a:solidFill>
                <a:effectLst/>
                <a:latin typeface="+mn-lt"/>
                <a:ea typeface="+mn-ea"/>
                <a:cs typeface="+mn-cs"/>
              </a:rPr>
              <a:t>; hoặc nhấp chuột lại thêm tùy chọn Snap objects to grid, giữ phím ALT khi kéo đối tượng.</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9</a:t>
            </a:fld>
            <a:endParaRPr lang="en-US"/>
          </a:p>
        </p:txBody>
      </p:sp>
    </p:spTree>
    <p:extLst>
      <p:ext uri="{BB962C8B-B14F-4D97-AF65-F5344CB8AC3E}">
        <p14:creationId xmlns:p14="http://schemas.microsoft.com/office/powerpoint/2010/main" val="70726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73</a:t>
            </a:fld>
            <a:endParaRPr lang="en-US"/>
          </a:p>
        </p:txBody>
      </p:sp>
    </p:spTree>
    <p:extLst>
      <p:ext uri="{BB962C8B-B14F-4D97-AF65-F5344CB8AC3E}">
        <p14:creationId xmlns:p14="http://schemas.microsoft.com/office/powerpoint/2010/main" val="29146906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74</a:t>
            </a:fld>
            <a:endParaRPr lang="en-US"/>
          </a:p>
        </p:txBody>
      </p:sp>
    </p:spTree>
    <p:extLst>
      <p:ext uri="{BB962C8B-B14F-4D97-AF65-F5344CB8AC3E}">
        <p14:creationId xmlns:p14="http://schemas.microsoft.com/office/powerpoint/2010/main" val="41543612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75</a:t>
            </a:fld>
            <a:endParaRPr lang="en-US"/>
          </a:p>
        </p:txBody>
      </p:sp>
    </p:spTree>
    <p:extLst>
      <p:ext uri="{BB962C8B-B14F-4D97-AF65-F5344CB8AC3E}">
        <p14:creationId xmlns:p14="http://schemas.microsoft.com/office/powerpoint/2010/main" val="24056107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76</a:t>
            </a:fld>
            <a:endParaRPr lang="en-US"/>
          </a:p>
        </p:txBody>
      </p:sp>
    </p:spTree>
    <p:extLst>
      <p:ext uri="{BB962C8B-B14F-4D97-AF65-F5344CB8AC3E}">
        <p14:creationId xmlns:p14="http://schemas.microsoft.com/office/powerpoint/2010/main" val="14143081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77</a:t>
            </a:fld>
            <a:endParaRPr lang="en-US"/>
          </a:p>
        </p:txBody>
      </p:sp>
    </p:spTree>
    <p:extLst>
      <p:ext uri="{BB962C8B-B14F-4D97-AF65-F5344CB8AC3E}">
        <p14:creationId xmlns:p14="http://schemas.microsoft.com/office/powerpoint/2010/main" val="26547864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78</a:t>
            </a:fld>
            <a:endParaRPr lang="en-US"/>
          </a:p>
        </p:txBody>
      </p:sp>
    </p:spTree>
    <p:extLst>
      <p:ext uri="{BB962C8B-B14F-4D97-AF65-F5344CB8AC3E}">
        <p14:creationId xmlns:p14="http://schemas.microsoft.com/office/powerpoint/2010/main" val="34517016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79</a:t>
            </a:fld>
            <a:endParaRPr lang="en-US"/>
          </a:p>
        </p:txBody>
      </p:sp>
    </p:spTree>
    <p:extLst>
      <p:ext uri="{BB962C8B-B14F-4D97-AF65-F5344CB8AC3E}">
        <p14:creationId xmlns:p14="http://schemas.microsoft.com/office/powerpoint/2010/main" val="29717559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80</a:t>
            </a:fld>
            <a:endParaRPr lang="en-US"/>
          </a:p>
        </p:txBody>
      </p:sp>
    </p:spTree>
    <p:extLst>
      <p:ext uri="{BB962C8B-B14F-4D97-AF65-F5344CB8AC3E}">
        <p14:creationId xmlns:p14="http://schemas.microsoft.com/office/powerpoint/2010/main" val="16832711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81</a:t>
            </a:fld>
            <a:endParaRPr lang="en-US"/>
          </a:p>
        </p:txBody>
      </p:sp>
    </p:spTree>
    <p:extLst>
      <p:ext uri="{BB962C8B-B14F-4D97-AF65-F5344CB8AC3E}">
        <p14:creationId xmlns:p14="http://schemas.microsoft.com/office/powerpoint/2010/main" val="22817050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82</a:t>
            </a:fld>
            <a:endParaRPr lang="en-US"/>
          </a:p>
        </p:txBody>
      </p:sp>
    </p:spTree>
    <p:extLst>
      <p:ext uri="{BB962C8B-B14F-4D97-AF65-F5344CB8AC3E}">
        <p14:creationId xmlns:p14="http://schemas.microsoft.com/office/powerpoint/2010/main" val="3418956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a:solidFill>
                  <a:schemeClr val="tx1"/>
                </a:solidFill>
                <a:effectLst/>
                <a:latin typeface="+mn-lt"/>
                <a:ea typeface="+mn-ea"/>
                <a:cs typeface="+mn-cs"/>
              </a:rPr>
              <a:t>Nếu các đối tượng bị bắt dính vào một vị trí khác khi di chuyển: </a:t>
            </a:r>
            <a:endParaRPr lang="en-US" sz="900" b="1" kern="1200">
              <a:solidFill>
                <a:schemeClr val="tx1"/>
              </a:solidFill>
              <a:effectLst/>
              <a:latin typeface="+mn-lt"/>
              <a:ea typeface="+mn-ea"/>
              <a:cs typeface="+mn-cs"/>
              <a:sym typeface="Wingdings" panose="05000000000000000000" pitchFamily="2" charset="2"/>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a:solidFill>
                  <a:schemeClr val="tx1"/>
                </a:solidFill>
                <a:effectLst/>
                <a:latin typeface="+mn-lt"/>
                <a:ea typeface="+mn-ea"/>
                <a:cs typeface="+mn-cs"/>
                <a:sym typeface="Wingdings" panose="05000000000000000000" pitchFamily="2" charset="2"/>
              </a:rPr>
              <a:t>T</a:t>
            </a:r>
            <a:r>
              <a:rPr lang="en-US" sz="900" kern="1200">
                <a:solidFill>
                  <a:schemeClr val="tx1"/>
                </a:solidFill>
                <a:effectLst/>
                <a:latin typeface="+mn-lt"/>
                <a:ea typeface="+mn-ea"/>
                <a:cs typeface="+mn-cs"/>
              </a:rPr>
              <a:t>ắt tùy chọn </a:t>
            </a:r>
            <a:r>
              <a:rPr lang="en-US" sz="900" b="1" kern="1200">
                <a:solidFill>
                  <a:schemeClr val="tx1"/>
                </a:solidFill>
                <a:effectLst/>
                <a:latin typeface="+mn-lt"/>
                <a:ea typeface="+mn-ea"/>
                <a:cs typeface="+mn-cs"/>
              </a:rPr>
              <a:t>Snap object to Grid</a:t>
            </a:r>
            <a:r>
              <a:rPr lang="en-US" sz="900" kern="1200">
                <a:solidFill>
                  <a:schemeClr val="tx1"/>
                </a:solidFill>
                <a:effectLst/>
                <a:latin typeface="+mn-lt"/>
                <a:ea typeface="+mn-ea"/>
                <a:cs typeface="+mn-cs"/>
              </a:rPr>
              <a:t> trong hộp thoại </a:t>
            </a:r>
            <a:r>
              <a:rPr lang="en-US" sz="900" b="1" kern="1200">
                <a:solidFill>
                  <a:schemeClr val="tx1"/>
                </a:solidFill>
                <a:effectLst/>
                <a:latin typeface="+mn-lt"/>
                <a:ea typeface="+mn-ea"/>
                <a:cs typeface="+mn-cs"/>
              </a:rPr>
              <a:t>Grid and Guide</a:t>
            </a:r>
            <a:r>
              <a:rPr lang="en-US" sz="900" kern="1200">
                <a:solidFill>
                  <a:schemeClr val="tx1"/>
                </a:solidFill>
                <a:effectLst/>
                <a:latin typeface="+mn-lt"/>
                <a:ea typeface="+mn-ea"/>
                <a:cs typeface="+mn-cs"/>
              </a:rPr>
              <a:t>;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a:solidFill>
                  <a:schemeClr val="tx1"/>
                </a:solidFill>
                <a:effectLst/>
                <a:latin typeface="+mn-lt"/>
                <a:ea typeface="+mn-ea"/>
                <a:cs typeface="+mn-cs"/>
              </a:rPr>
              <a:t>Giữ phím ALT để tắt </a:t>
            </a:r>
            <a:r>
              <a:rPr lang="en-US" sz="900" b="1" kern="1200">
                <a:solidFill>
                  <a:schemeClr val="tx1"/>
                </a:solidFill>
                <a:effectLst/>
                <a:latin typeface="+mn-lt"/>
                <a:ea typeface="+mn-ea"/>
                <a:cs typeface="+mn-cs"/>
              </a:rPr>
              <a:t>Snap object to Grid </a:t>
            </a:r>
            <a:r>
              <a:rPr lang="en-US" sz="900" kern="1200">
                <a:solidFill>
                  <a:schemeClr val="tx1"/>
                </a:solidFill>
                <a:effectLst/>
                <a:latin typeface="+mn-lt"/>
                <a:ea typeface="+mn-ea"/>
                <a:cs typeface="+mn-cs"/>
              </a:rPr>
              <a:t>khi kéo đối tượng.</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10</a:t>
            </a:fld>
            <a:endParaRPr lang="en-US"/>
          </a:p>
        </p:txBody>
      </p:sp>
    </p:spTree>
    <p:extLst>
      <p:ext uri="{BB962C8B-B14F-4D97-AF65-F5344CB8AC3E}">
        <p14:creationId xmlns:p14="http://schemas.microsoft.com/office/powerpoint/2010/main" val="1723534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Áp dụng style cho hình:</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Drawing Tools, trên thẻ Format, trong nhóm </a:t>
            </a:r>
            <a:r>
              <a:rPr lang="en-US" sz="900" b="1" kern="1200">
                <a:solidFill>
                  <a:schemeClr val="tx1"/>
                </a:solidFill>
                <a:effectLst/>
                <a:latin typeface="+mn-lt"/>
                <a:ea typeface="+mn-ea"/>
                <a:cs typeface="+mn-cs"/>
              </a:rPr>
              <a:t>Shape Styles</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style phù hợp.</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Home, trong nhóm Drawing, chọn </a:t>
            </a:r>
            <a:r>
              <a:rPr lang="en-US" sz="900" b="1" kern="1200">
                <a:solidFill>
                  <a:schemeClr val="tx1"/>
                </a:solidFill>
                <a:effectLst/>
                <a:latin typeface="+mn-lt"/>
                <a:ea typeface="+mn-ea"/>
                <a:cs typeface="+mn-cs"/>
              </a:rPr>
              <a:t>Quick Styles</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style phù hợp.</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Sử dụng tùy chọn </a:t>
            </a:r>
            <a:r>
              <a:rPr lang="en-US" sz="900" b="1" kern="1200">
                <a:solidFill>
                  <a:schemeClr val="tx1"/>
                </a:solidFill>
                <a:effectLst/>
                <a:latin typeface="+mn-lt"/>
                <a:ea typeface="+mn-ea"/>
                <a:cs typeface="+mn-cs"/>
              </a:rPr>
              <a:t>Shape Quick</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Styles </a:t>
            </a:r>
            <a:r>
              <a:rPr lang="en-US" sz="900" kern="1200">
                <a:solidFill>
                  <a:schemeClr val="tx1"/>
                </a:solidFill>
                <a:effectLst/>
                <a:latin typeface="+mn-lt"/>
                <a:ea typeface="+mn-ea"/>
                <a:cs typeface="+mn-cs"/>
              </a:rPr>
              <a:t>trên thanh Mini Toolbar để áp dụng style cho hình.</a:t>
            </a:r>
          </a:p>
          <a:p>
            <a:pPr marL="171450" lvl="0" indent="-171450">
              <a:buFont typeface="Arial" panose="020B0604020202020204" pitchFamily="34" charset="0"/>
              <a:buChar char="•"/>
            </a:pPr>
            <a:endParaRPr lang="en-US" sz="900" kern="1200">
              <a:solidFill>
                <a:schemeClr val="tx1"/>
              </a:solidFill>
              <a:effectLst/>
              <a:latin typeface="+mn-lt"/>
              <a:ea typeface="+mn-ea"/>
              <a:cs typeface="+mn-cs"/>
            </a:endParaRPr>
          </a:p>
          <a:p>
            <a:pPr marL="0" lvl="0" indent="0">
              <a:buFont typeface="Arial" panose="020B0604020202020204" pitchFamily="34" charset="0"/>
              <a:buNone/>
            </a:pPr>
            <a:r>
              <a:rPr lang="en-US" sz="900" kern="1200">
                <a:solidFill>
                  <a:schemeClr val="tx1"/>
                </a:solidFill>
                <a:effectLst/>
                <a:latin typeface="+mn-lt"/>
                <a:ea typeface="+mn-ea"/>
                <a:cs typeface="+mn-cs"/>
              </a:rPr>
              <a:t>Thay áp dụng thay đổi riêng cho từng yếu tố: màu nền (</a:t>
            </a:r>
            <a:r>
              <a:rPr lang="en-US" sz="900" b="1" kern="1200">
                <a:solidFill>
                  <a:schemeClr val="tx1"/>
                </a:solidFill>
                <a:effectLst/>
                <a:latin typeface="+mn-lt"/>
                <a:ea typeface="+mn-ea"/>
                <a:cs typeface="+mn-cs"/>
              </a:rPr>
              <a:t>Fill</a:t>
            </a:r>
            <a:r>
              <a:rPr lang="en-US" sz="900" kern="1200">
                <a:solidFill>
                  <a:schemeClr val="tx1"/>
                </a:solidFill>
                <a:effectLst/>
                <a:latin typeface="+mn-lt"/>
                <a:ea typeface="+mn-ea"/>
                <a:cs typeface="+mn-cs"/>
              </a:rPr>
              <a:t>), màu viền (</a:t>
            </a:r>
            <a:r>
              <a:rPr lang="en-US" sz="900" b="1" kern="1200">
                <a:solidFill>
                  <a:schemeClr val="tx1"/>
                </a:solidFill>
                <a:effectLst/>
                <a:latin typeface="+mn-lt"/>
                <a:ea typeface="+mn-ea"/>
                <a:cs typeface="+mn-cs"/>
              </a:rPr>
              <a:t>Outline</a:t>
            </a:r>
            <a:r>
              <a:rPr lang="en-US" sz="900" kern="1200">
                <a:solidFill>
                  <a:schemeClr val="tx1"/>
                </a:solidFill>
                <a:effectLst/>
                <a:latin typeface="+mn-lt"/>
                <a:ea typeface="+mn-ea"/>
                <a:cs typeface="+mn-cs"/>
              </a:rPr>
              <a:t>) và các khía cạnh khác của hình.</a:t>
            </a:r>
          </a:p>
          <a:p>
            <a:pPr marL="0" lvl="0" indent="0">
              <a:buFont typeface="Arial" panose="020B0604020202020204" pitchFamily="34" charset="0"/>
              <a:buNone/>
            </a:pPr>
            <a:r>
              <a:rPr lang="en-US" sz="900" kern="1200">
                <a:solidFill>
                  <a:schemeClr val="tx1"/>
                </a:solidFill>
                <a:effectLst/>
                <a:latin typeface="+mn-lt"/>
                <a:ea typeface="+mn-ea"/>
                <a:cs typeface="+mn-cs"/>
              </a:rPr>
              <a:t>Sao chép kiểu và định dạng của bất kỳ đối tượng nào cho hình bằng </a:t>
            </a:r>
            <a:r>
              <a:rPr lang="en-US" sz="900" b="1" kern="1200">
                <a:solidFill>
                  <a:schemeClr val="tx1"/>
                </a:solidFill>
                <a:effectLst/>
                <a:latin typeface="+mn-lt"/>
                <a:ea typeface="+mn-ea"/>
                <a:cs typeface="+mn-cs"/>
              </a:rPr>
              <a:t>Format Painter</a:t>
            </a:r>
            <a:r>
              <a:rPr lang="en-US" sz="900" kern="120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AF44F5F5-A8AA-4BC1-84A0-54BF991CD31D}" type="slidenum">
              <a:rPr lang="en-US" smtClean="0"/>
              <a:t>12</a:t>
            </a:fld>
            <a:endParaRPr lang="en-US"/>
          </a:p>
        </p:txBody>
      </p:sp>
    </p:spTree>
    <p:extLst>
      <p:ext uri="{BB962C8B-B14F-4D97-AF65-F5344CB8AC3E}">
        <p14:creationId xmlns:p14="http://schemas.microsoft.com/office/powerpoint/2010/main" val="2967386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2_Title Slide">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7196" y="1293415"/>
            <a:ext cx="6527207" cy="977579"/>
          </a:xfrm>
        </p:spPr>
        <p:txBody>
          <a:bodyPr>
            <a:noAutofit/>
          </a:bodyPr>
          <a:lstStyle>
            <a:lvl1pPr algn="ctr">
              <a:defRPr sz="2800" b="1">
                <a:solidFill>
                  <a:schemeClr val="bg1"/>
                </a:solidFill>
              </a:defRPr>
            </a:lvl1pPr>
          </a:lstStyle>
          <a:p>
            <a:r>
              <a:rPr lang="en-US" dirty="0"/>
              <a:t>CLICK TO EDIT TITLE</a:t>
            </a:r>
          </a:p>
        </p:txBody>
      </p:sp>
      <p:sp>
        <p:nvSpPr>
          <p:cNvPr id="3" name="Subtitle 2"/>
          <p:cNvSpPr>
            <a:spLocks noGrp="1"/>
          </p:cNvSpPr>
          <p:nvPr>
            <p:ph type="subTitle" idx="1" hasCustomPrompt="1"/>
          </p:nvPr>
        </p:nvSpPr>
        <p:spPr>
          <a:xfrm>
            <a:off x="2257197" y="2525757"/>
            <a:ext cx="6527206" cy="685800"/>
          </a:xfrm>
        </p:spPr>
        <p:txBody>
          <a:bodyPr>
            <a:noAutofit/>
          </a:bodyPr>
          <a:lstStyle>
            <a:lvl1pPr marL="0" indent="0" algn="ctr">
              <a:buNone/>
              <a:defRPr sz="2400">
                <a:solidFill>
                  <a:schemeClr val="bg1"/>
                </a:solidFill>
                <a:effectLst/>
                <a:latin typeface="Times New Roman" panose="02020603050405020304" pitchFamily="18" charset="0"/>
                <a:cs typeface="Times New Roman" pitchFamily="18"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subtitle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43430"/>
            <a:ext cx="1133534" cy="400070"/>
          </a:xfrm>
          <a:prstGeom prst="rect">
            <a:avLst/>
          </a:prstGeom>
        </p:spPr>
      </p:pic>
    </p:spTree>
    <p:extLst>
      <p:ext uri="{BB962C8B-B14F-4D97-AF65-F5344CB8AC3E}">
        <p14:creationId xmlns:p14="http://schemas.microsoft.com/office/powerpoint/2010/main" val="12948092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85750"/>
            <a:ext cx="7010400" cy="533400"/>
          </a:xfrm>
        </p:spPr>
        <p:txBody>
          <a:bodyPr/>
          <a:lstStyle>
            <a:lvl1pPr>
              <a:defRPr b="0" baseline="0">
                <a:effectLst/>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1123950"/>
            <a:ext cx="82296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a:xfrm>
            <a:off x="457200" y="4767264"/>
            <a:ext cx="2133600" cy="274637"/>
          </a:xfrm>
          <a:prstGeom prst="rect">
            <a:avLst/>
          </a:prstGeom>
        </p:spPr>
        <p:txBody>
          <a:bodyPr/>
          <a:lstStyle>
            <a:lvl1pPr algn="ctr" eaLnBrk="1" hangingPunct="1">
              <a:defRPr sz="1050" b="0">
                <a:cs typeface="Arial" charset="0"/>
              </a:defRPr>
            </a:lvl1pPr>
          </a:lstStyle>
          <a:p>
            <a:fld id="{3666938D-6E01-40AE-BE27-E7323976FC9E}" type="datetime1">
              <a:rPr lang="en-US" smtClean="0"/>
              <a:t>9/14/2019</a:t>
            </a:fld>
            <a:endParaRPr lang="en-US"/>
          </a:p>
        </p:txBody>
      </p:sp>
      <p:sp>
        <p:nvSpPr>
          <p:cNvPr id="5" name="Footer Placeholder 4"/>
          <p:cNvSpPr>
            <a:spLocks noGrp="1"/>
          </p:cNvSpPr>
          <p:nvPr>
            <p:ph type="ftr" sz="quarter" idx="15"/>
          </p:nvPr>
        </p:nvSpPr>
        <p:spPr>
          <a:xfrm>
            <a:off x="3124200" y="4767264"/>
            <a:ext cx="2895600" cy="274637"/>
          </a:xfrm>
          <a:prstGeom prst="rect">
            <a:avLst/>
          </a:prstGeom>
        </p:spPr>
        <p:txBody>
          <a:bodyPr/>
          <a:lstStyle>
            <a:lvl1pPr algn="ctr" eaLnBrk="1" hangingPunct="1">
              <a:defRPr sz="1050" b="0">
                <a:cs typeface="Arial" charset="0"/>
              </a:defRPr>
            </a:lvl1pPr>
          </a:lstStyle>
          <a:p>
            <a:r>
              <a:rPr lang="en-US"/>
              <a:t>MOS Word 2016 - IIG Vietnam</a:t>
            </a:r>
          </a:p>
        </p:txBody>
      </p:sp>
      <p:sp>
        <p:nvSpPr>
          <p:cNvPr id="6" name="Slide Number Placeholder 5"/>
          <p:cNvSpPr>
            <a:spLocks noGrp="1"/>
          </p:cNvSpPr>
          <p:nvPr>
            <p:ph type="sldNum" sz="quarter" idx="16"/>
          </p:nvPr>
        </p:nvSpPr>
        <p:spPr>
          <a:xfrm>
            <a:off x="6553200" y="4767264"/>
            <a:ext cx="2133600" cy="274637"/>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b="0"/>
            </a:lvl1pPr>
          </a:lstStyle>
          <a:p>
            <a:fld id="{E49F9262-1392-45F9-82B8-E6BAB6B74FE5}"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34536925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5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5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4"/>
            <a:ext cx="2133600" cy="274637"/>
          </a:xfrm>
          <a:prstGeom prst="rect">
            <a:avLst/>
          </a:prstGeom>
        </p:spPr>
        <p:txBody>
          <a:bodyPr/>
          <a:lstStyle>
            <a:lvl1pPr algn="ctr" eaLnBrk="1" hangingPunct="1">
              <a:defRPr sz="1050" b="0">
                <a:cs typeface="Arial" charset="0"/>
              </a:defRPr>
            </a:lvl1pPr>
          </a:lstStyle>
          <a:p>
            <a:fld id="{F4426846-B55B-4708-B74B-A8C90A649460}" type="datetime1">
              <a:rPr lang="en-US" smtClean="0"/>
              <a:t>9/14/2019</a:t>
            </a:fld>
            <a:endParaRPr lang="en-US"/>
          </a:p>
        </p:txBody>
      </p:sp>
      <p:sp>
        <p:nvSpPr>
          <p:cNvPr id="6" name="Footer Placeholder 5"/>
          <p:cNvSpPr>
            <a:spLocks noGrp="1"/>
          </p:cNvSpPr>
          <p:nvPr>
            <p:ph type="ftr" sz="quarter" idx="11"/>
          </p:nvPr>
        </p:nvSpPr>
        <p:spPr>
          <a:xfrm>
            <a:off x="3124200" y="4767264"/>
            <a:ext cx="2895600" cy="274637"/>
          </a:xfrm>
          <a:prstGeom prst="rect">
            <a:avLst/>
          </a:prstGeom>
        </p:spPr>
        <p:txBody>
          <a:bodyPr/>
          <a:lstStyle>
            <a:lvl1pPr algn="ctr" eaLnBrk="1" hangingPunct="1">
              <a:defRPr sz="1050" b="0">
                <a:cs typeface="Arial" charset="0"/>
              </a:defRPr>
            </a:lvl1pPr>
          </a:lstStyle>
          <a:p>
            <a:r>
              <a:rPr lang="en-US"/>
              <a:t>MOS Word 2016 - IIG Vietnam</a:t>
            </a:r>
          </a:p>
        </p:txBody>
      </p:sp>
      <p:sp>
        <p:nvSpPr>
          <p:cNvPr id="7" name="Slide Number Placeholder 6"/>
          <p:cNvSpPr>
            <a:spLocks noGrp="1"/>
          </p:cNvSpPr>
          <p:nvPr>
            <p:ph type="sldNum" sz="quarter" idx="12"/>
          </p:nvPr>
        </p:nvSpPr>
        <p:spPr>
          <a:xfrm>
            <a:off x="6553200" y="4767264"/>
            <a:ext cx="2133600" cy="274637"/>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b="0"/>
            </a:lvl1pPr>
          </a:lstStyle>
          <a:p>
            <a:fld id="{E49F9262-1392-45F9-82B8-E6BAB6B74FE5}"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329089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4"/>
            <a:ext cx="2133600" cy="274637"/>
          </a:xfrm>
          <a:prstGeom prst="rect">
            <a:avLst/>
          </a:prstGeom>
        </p:spPr>
        <p:txBody>
          <a:bodyPr/>
          <a:lstStyle>
            <a:lvl1pPr algn="ctr" eaLnBrk="1" hangingPunct="1">
              <a:defRPr sz="1050" b="0">
                <a:cs typeface="Arial" charset="0"/>
              </a:defRPr>
            </a:lvl1pPr>
          </a:lstStyle>
          <a:p>
            <a:fld id="{881C5E52-AF91-40F7-AB2B-E9960B7F9F7A}" type="datetime1">
              <a:rPr lang="en-US" smtClean="0"/>
              <a:t>9/14/2019</a:t>
            </a:fld>
            <a:endParaRPr lang="en-US"/>
          </a:p>
        </p:txBody>
      </p:sp>
      <p:sp>
        <p:nvSpPr>
          <p:cNvPr id="8" name="Footer Placeholder 7"/>
          <p:cNvSpPr>
            <a:spLocks noGrp="1"/>
          </p:cNvSpPr>
          <p:nvPr>
            <p:ph type="ftr" sz="quarter" idx="11"/>
          </p:nvPr>
        </p:nvSpPr>
        <p:spPr>
          <a:xfrm>
            <a:off x="3124200" y="4767264"/>
            <a:ext cx="2895600" cy="274637"/>
          </a:xfrm>
          <a:prstGeom prst="rect">
            <a:avLst/>
          </a:prstGeom>
        </p:spPr>
        <p:txBody>
          <a:bodyPr/>
          <a:lstStyle>
            <a:lvl1pPr algn="ctr" eaLnBrk="1" hangingPunct="1">
              <a:defRPr sz="1050" b="0">
                <a:cs typeface="Arial" charset="0"/>
              </a:defRPr>
            </a:lvl1pPr>
          </a:lstStyle>
          <a:p>
            <a:r>
              <a:rPr lang="en-US"/>
              <a:t>MOS Word 2016 - IIG Vietnam</a:t>
            </a:r>
          </a:p>
        </p:txBody>
      </p:sp>
      <p:sp>
        <p:nvSpPr>
          <p:cNvPr id="9" name="Slide Number Placeholder 8"/>
          <p:cNvSpPr>
            <a:spLocks noGrp="1"/>
          </p:cNvSpPr>
          <p:nvPr>
            <p:ph type="sldNum" sz="quarter" idx="12"/>
          </p:nvPr>
        </p:nvSpPr>
        <p:spPr>
          <a:xfrm>
            <a:off x="6553200" y="4767264"/>
            <a:ext cx="2133600" cy="274637"/>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b="0"/>
            </a:lvl1pPr>
          </a:lstStyle>
          <a:p>
            <a:fld id="{E49F9262-1392-45F9-82B8-E6BAB6B74FE5}" type="slidenum">
              <a:rPr lang="en-US" smtClean="0"/>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285836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Content with Caption">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43450"/>
            <a:ext cx="2133600" cy="273844"/>
          </a:xfrm>
          <a:prstGeom prst="rect">
            <a:avLst/>
          </a:prstGeom>
        </p:spPr>
        <p:txBody>
          <a:bodyPr/>
          <a:lstStyle>
            <a:lvl1pPr algn="ctr">
              <a:defRPr sz="1050" b="0">
                <a:solidFill>
                  <a:schemeClr val="bg2">
                    <a:lumMod val="50000"/>
                  </a:schemeClr>
                </a:solidFill>
              </a:defRPr>
            </a:lvl1pPr>
          </a:lstStyle>
          <a:p>
            <a:fld id="{73AA8688-6716-4908-A045-4A4F76776BC0}" type="datetime1">
              <a:rPr lang="en-US" smtClean="0"/>
              <a:t>9/14/2019</a:t>
            </a:fld>
            <a:endParaRPr lang="en-US"/>
          </a:p>
        </p:txBody>
      </p:sp>
      <p:sp>
        <p:nvSpPr>
          <p:cNvPr id="3" name="Footer Placeholder 4"/>
          <p:cNvSpPr>
            <a:spLocks noGrp="1"/>
          </p:cNvSpPr>
          <p:nvPr>
            <p:ph type="ftr" sz="quarter" idx="11"/>
          </p:nvPr>
        </p:nvSpPr>
        <p:spPr>
          <a:xfrm>
            <a:off x="3124200" y="4743450"/>
            <a:ext cx="2895600" cy="273844"/>
          </a:xfrm>
          <a:prstGeom prst="rect">
            <a:avLst/>
          </a:prstGeom>
        </p:spPr>
        <p:txBody>
          <a:bodyPr/>
          <a:lstStyle>
            <a:lvl1pPr algn="ctr">
              <a:defRPr sz="1050" b="0">
                <a:solidFill>
                  <a:schemeClr val="bg2">
                    <a:lumMod val="50000"/>
                  </a:schemeClr>
                </a:solidFill>
              </a:defRPr>
            </a:lvl1pPr>
          </a:lstStyle>
          <a:p>
            <a:r>
              <a:rPr lang="en-US"/>
              <a:t>MOS Word 2016 - IIG Vietnam</a:t>
            </a:r>
          </a:p>
        </p:txBody>
      </p:sp>
      <p:sp>
        <p:nvSpPr>
          <p:cNvPr id="4" name="Slide Number Placeholder 5"/>
          <p:cNvSpPr>
            <a:spLocks noGrp="1"/>
          </p:cNvSpPr>
          <p:nvPr>
            <p:ph type="sldNum" sz="quarter" idx="12"/>
          </p:nvPr>
        </p:nvSpPr>
        <p:spPr>
          <a:xfrm>
            <a:off x="6440557" y="4743450"/>
            <a:ext cx="2133600" cy="273844"/>
          </a:xfrm>
          <a:prstGeom prst="rect">
            <a:avLst/>
          </a:prstGeom>
        </p:spPr>
        <p:txBody>
          <a:bodyPr/>
          <a:lstStyle>
            <a:lvl1pPr algn="ctr">
              <a:defRPr sz="1050" b="0">
                <a:solidFill>
                  <a:schemeClr val="bg2">
                    <a:lumMod val="50000"/>
                  </a:schemeClr>
                </a:solidFill>
              </a:defRPr>
            </a:lvl1pPr>
          </a:lstStyle>
          <a:p>
            <a:fld id="{E49F9262-1392-45F9-82B8-E6BAB6B74FE5}" type="slidenum">
              <a:rPr lang="en-US" smtClean="0"/>
              <a:t>‹#›</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485155533"/>
      </p:ext>
    </p:extLst>
  </p:cSld>
  <p:clrMapOvr>
    <a:masterClrMapping/>
  </p:clrMapOvr>
  <p:transition spd="slow">
    <p:push dir="u"/>
  </p:transition>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EA97CFD-68A7-44BD-868F-BAE91B4CD83F}" type="datetime1">
              <a:rPr lang="en-US" smtClean="0"/>
              <a:t>9/14/2019</a:t>
            </a:fld>
            <a:endParaRPr lang="en-US"/>
          </a:p>
        </p:txBody>
      </p:sp>
      <p:sp>
        <p:nvSpPr>
          <p:cNvPr id="5" name="Footer Placeholder 4"/>
          <p:cNvSpPr>
            <a:spLocks noGrp="1"/>
          </p:cNvSpPr>
          <p:nvPr>
            <p:ph type="ftr" sz="quarter" idx="11"/>
          </p:nvPr>
        </p:nvSpPr>
        <p:spPr/>
        <p:txBody>
          <a:bodyPr/>
          <a:lstStyle/>
          <a:p>
            <a:r>
              <a:rPr lang="en-US"/>
              <a:t>MOS Word 2016 - IIG Vietnam</a:t>
            </a:r>
          </a:p>
        </p:txBody>
      </p:sp>
      <p:sp>
        <p:nvSpPr>
          <p:cNvPr id="6" name="Slide Number Placeholder 5"/>
          <p:cNvSpPr>
            <a:spLocks noGrp="1"/>
          </p:cNvSpPr>
          <p:nvPr>
            <p:ph type="sldNum" sz="quarter" idx="12"/>
          </p:nvPr>
        </p:nvSpPr>
        <p:spPr/>
        <p:txBody>
          <a:bodyPr/>
          <a:lstStyle/>
          <a:p>
            <a:fld id="{E49F9262-1392-45F9-82B8-E6BAB6B74FE5}" type="slidenum">
              <a:rPr lang="en-US" smtClean="0"/>
              <a:t>‹#›</a:t>
            </a:fld>
            <a:endParaRPr lang="en-US"/>
          </a:p>
        </p:txBody>
      </p:sp>
    </p:spTree>
    <p:extLst>
      <p:ext uri="{BB962C8B-B14F-4D97-AF65-F5344CB8AC3E}">
        <p14:creationId xmlns:p14="http://schemas.microsoft.com/office/powerpoint/2010/main" val="3018827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48655" y="285750"/>
            <a:ext cx="723814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200151"/>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Rectangle 4"/>
          <p:cNvSpPr/>
          <p:nvPr/>
        </p:nvSpPr>
        <p:spPr>
          <a:xfrm>
            <a:off x="194481" y="184026"/>
            <a:ext cx="939053" cy="65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94480" y="222684"/>
            <a:ext cx="1141160" cy="659532"/>
          </a:xfrm>
          <a:prstGeom prst="rect">
            <a:avLst/>
          </a:prstGeom>
        </p:spPr>
      </p:pic>
      <p:sp>
        <p:nvSpPr>
          <p:cNvPr id="7" name="Date Placeholder 3"/>
          <p:cNvSpPr>
            <a:spLocks noGrp="1"/>
          </p:cNvSpPr>
          <p:nvPr>
            <p:ph type="dt" sz="half" idx="2"/>
          </p:nvPr>
        </p:nvSpPr>
        <p:spPr>
          <a:xfrm>
            <a:off x="457200" y="4743450"/>
            <a:ext cx="2133600" cy="273844"/>
          </a:xfrm>
          <a:prstGeom prst="rect">
            <a:avLst/>
          </a:prstGeom>
        </p:spPr>
        <p:txBody>
          <a:bodyPr/>
          <a:lstStyle>
            <a:lvl1pPr algn="ctr">
              <a:defRPr sz="1050" b="0">
                <a:solidFill>
                  <a:schemeClr val="bg2">
                    <a:lumMod val="50000"/>
                  </a:schemeClr>
                </a:solidFill>
              </a:defRPr>
            </a:lvl1pPr>
          </a:lstStyle>
          <a:p>
            <a:fld id="{73AA8688-6716-4908-A045-4A4F76776BC0}" type="datetime1">
              <a:rPr lang="en-US" smtClean="0"/>
              <a:t>9/14/2019</a:t>
            </a:fld>
            <a:endParaRPr lang="en-US" dirty="0"/>
          </a:p>
        </p:txBody>
      </p:sp>
      <p:sp>
        <p:nvSpPr>
          <p:cNvPr id="8" name="Footer Placeholder 4"/>
          <p:cNvSpPr>
            <a:spLocks noGrp="1"/>
          </p:cNvSpPr>
          <p:nvPr>
            <p:ph type="ftr" sz="quarter" idx="3"/>
          </p:nvPr>
        </p:nvSpPr>
        <p:spPr>
          <a:xfrm>
            <a:off x="3124200" y="4743450"/>
            <a:ext cx="2895600" cy="273844"/>
          </a:xfrm>
          <a:prstGeom prst="rect">
            <a:avLst/>
          </a:prstGeom>
        </p:spPr>
        <p:txBody>
          <a:bodyPr/>
          <a:lstStyle>
            <a:lvl1pPr algn="ctr">
              <a:defRPr sz="1050" b="0">
                <a:solidFill>
                  <a:schemeClr val="bg2">
                    <a:lumMod val="50000"/>
                  </a:schemeClr>
                </a:solidFill>
              </a:defRPr>
            </a:lvl1pPr>
          </a:lstStyle>
          <a:p>
            <a:r>
              <a:rPr lang="en-US"/>
              <a:t>MOS Word 2016 - IIG Vietnam</a:t>
            </a:r>
          </a:p>
        </p:txBody>
      </p:sp>
      <p:sp>
        <p:nvSpPr>
          <p:cNvPr id="9" name="Slide Number Placeholder 5"/>
          <p:cNvSpPr>
            <a:spLocks noGrp="1"/>
          </p:cNvSpPr>
          <p:nvPr>
            <p:ph type="sldNum" sz="quarter" idx="4"/>
          </p:nvPr>
        </p:nvSpPr>
        <p:spPr>
          <a:xfrm>
            <a:off x="6390861" y="4743450"/>
            <a:ext cx="2133600" cy="273844"/>
          </a:xfrm>
          <a:prstGeom prst="rect">
            <a:avLst/>
          </a:prstGeom>
        </p:spPr>
        <p:txBody>
          <a:bodyPr/>
          <a:lstStyle>
            <a:lvl1pPr algn="ctr">
              <a:defRPr sz="1050" b="0">
                <a:solidFill>
                  <a:schemeClr val="bg2">
                    <a:lumMod val="50000"/>
                  </a:schemeClr>
                </a:solidFill>
              </a:defRPr>
            </a:lvl1pPr>
          </a:lstStyle>
          <a:p>
            <a:fld id="{E49F9262-1392-45F9-82B8-E6BAB6B74FE5}" type="slidenum">
              <a:rPr lang="en-US" smtClean="0"/>
              <a:t>‹#›</a:t>
            </a:fld>
            <a:endParaRPr lang="en-US"/>
          </a:p>
        </p:txBody>
      </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24706292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9" r:id="rId6"/>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p:txStyles>
    <p:titleStyle>
      <a:lvl1pPr algn="l" rtl="0" eaLnBrk="1" fontAlgn="base" hangingPunct="1">
        <a:spcBef>
          <a:spcPct val="0"/>
        </a:spcBef>
        <a:spcAft>
          <a:spcPct val="0"/>
        </a:spcAft>
        <a:defRPr sz="3200" b="0" kern="1200">
          <a:solidFill>
            <a:schemeClr val="tx1"/>
          </a:solidFill>
          <a:latin typeface="Times New Roman" panose="02020603050405020304" pitchFamily="18" charset="0"/>
          <a:ea typeface="+mj-ea"/>
          <a:cs typeface="Times New Roman" panose="02020603050405020304" pitchFamily="18" charset="0"/>
        </a:defRPr>
      </a:lvl1pPr>
      <a:lvl2pPr algn="l" rtl="0" eaLnBrk="1" fontAlgn="base" hangingPunct="1">
        <a:spcBef>
          <a:spcPct val="0"/>
        </a:spcBef>
        <a:spcAft>
          <a:spcPct val="0"/>
        </a:spcAft>
        <a:defRPr sz="2300">
          <a:solidFill>
            <a:srgbClr val="595959"/>
          </a:solidFill>
          <a:latin typeface="Calibri" pitchFamily="34" charset="0"/>
        </a:defRPr>
      </a:lvl2pPr>
      <a:lvl3pPr algn="l" rtl="0" eaLnBrk="1" fontAlgn="base" hangingPunct="1">
        <a:spcBef>
          <a:spcPct val="0"/>
        </a:spcBef>
        <a:spcAft>
          <a:spcPct val="0"/>
        </a:spcAft>
        <a:defRPr sz="2300">
          <a:solidFill>
            <a:srgbClr val="595959"/>
          </a:solidFill>
          <a:latin typeface="Calibri" pitchFamily="34" charset="0"/>
        </a:defRPr>
      </a:lvl3pPr>
      <a:lvl4pPr algn="l" rtl="0" eaLnBrk="1" fontAlgn="base" hangingPunct="1">
        <a:spcBef>
          <a:spcPct val="0"/>
        </a:spcBef>
        <a:spcAft>
          <a:spcPct val="0"/>
        </a:spcAft>
        <a:defRPr sz="2300">
          <a:solidFill>
            <a:srgbClr val="595959"/>
          </a:solidFill>
          <a:latin typeface="Calibri" pitchFamily="34" charset="0"/>
        </a:defRPr>
      </a:lvl4pPr>
      <a:lvl5pPr algn="l" rtl="0" eaLnBrk="1" fontAlgn="base" hangingPunct="1">
        <a:spcBef>
          <a:spcPct val="0"/>
        </a:spcBef>
        <a:spcAft>
          <a:spcPct val="0"/>
        </a:spcAft>
        <a:defRPr sz="2300">
          <a:solidFill>
            <a:srgbClr val="595959"/>
          </a:solidFill>
          <a:latin typeface="Calibri" pitchFamily="34" charset="0"/>
        </a:defRPr>
      </a:lvl5pPr>
      <a:lvl6pPr marL="457189" algn="l" rtl="0" eaLnBrk="1" fontAlgn="base" hangingPunct="1">
        <a:spcBef>
          <a:spcPct val="0"/>
        </a:spcBef>
        <a:spcAft>
          <a:spcPct val="0"/>
        </a:spcAft>
        <a:defRPr sz="2300">
          <a:solidFill>
            <a:srgbClr val="595959"/>
          </a:solidFill>
          <a:latin typeface="Calibri" pitchFamily="34" charset="0"/>
        </a:defRPr>
      </a:lvl6pPr>
      <a:lvl7pPr marL="914378" algn="l" rtl="0" eaLnBrk="1" fontAlgn="base" hangingPunct="1">
        <a:spcBef>
          <a:spcPct val="0"/>
        </a:spcBef>
        <a:spcAft>
          <a:spcPct val="0"/>
        </a:spcAft>
        <a:defRPr sz="2300">
          <a:solidFill>
            <a:srgbClr val="595959"/>
          </a:solidFill>
          <a:latin typeface="Calibri" pitchFamily="34" charset="0"/>
        </a:defRPr>
      </a:lvl7pPr>
      <a:lvl8pPr marL="1371566" algn="l" rtl="0" eaLnBrk="1" fontAlgn="base" hangingPunct="1">
        <a:spcBef>
          <a:spcPct val="0"/>
        </a:spcBef>
        <a:spcAft>
          <a:spcPct val="0"/>
        </a:spcAft>
        <a:defRPr sz="2300">
          <a:solidFill>
            <a:srgbClr val="595959"/>
          </a:solidFill>
          <a:latin typeface="Calibri" pitchFamily="34" charset="0"/>
        </a:defRPr>
      </a:lvl8pPr>
      <a:lvl9pPr marL="1828754" algn="l" rtl="0" eaLnBrk="1" fontAlgn="base" hangingPunct="1">
        <a:spcBef>
          <a:spcPct val="0"/>
        </a:spcBef>
        <a:spcAft>
          <a:spcPct val="0"/>
        </a:spcAft>
        <a:defRPr sz="2300">
          <a:solidFill>
            <a:srgbClr val="595959"/>
          </a:solidFill>
          <a:latin typeface="Calibri" pitchFamily="34" charset="0"/>
        </a:defRPr>
      </a:lvl9pPr>
    </p:titleStyle>
    <p:bodyStyle>
      <a:lvl1pPr marL="225425" indent="-225425" algn="l" rtl="0" eaLnBrk="1" fontAlgn="base" hangingPunct="1">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36538" algn="l" rtl="0" eaLnBrk="1" fontAlgn="base" hangingPunct="1">
        <a:spcBef>
          <a:spcPct val="20000"/>
        </a:spcBef>
        <a:spcAft>
          <a:spcPct val="0"/>
        </a:spcAft>
        <a:buFont typeface="Arial" panose="020B0604020202020204" pitchFamily="34" charset="0"/>
        <a:buChar char="•"/>
        <a:defRPr sz="2200" kern="1200">
          <a:solidFill>
            <a:schemeClr val="tx1"/>
          </a:solidFill>
          <a:latin typeface="Times New Roman" panose="02020603050405020304" pitchFamily="18" charset="0"/>
          <a:ea typeface="+mn-ea"/>
          <a:cs typeface="Times New Roman" panose="02020603050405020304" pitchFamily="18" charset="0"/>
        </a:defRPr>
      </a:lvl2pPr>
      <a:lvl3pPr marL="688975"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rtl="0" eaLnBrk="1" fontAlgn="base" hangingPunct="1">
        <a:spcBef>
          <a:spcPct val="20000"/>
        </a:spcBef>
        <a:spcAft>
          <a:spcPct val="0"/>
        </a:spcAft>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1089025" indent="-174625" algn="l" rtl="0" eaLnBrk="1" fontAlgn="base" hangingPunct="1">
        <a:spcBef>
          <a:spcPct val="20000"/>
        </a:spcBef>
        <a:spcAft>
          <a:spcPct val="0"/>
        </a:spcAft>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iconfinder.com/icons/215162/audio_bobbin_movies_multimedia_music_sound_sounds_icon" TargetMode="External"/><Relationship Id="rId5" Type="http://schemas.openxmlformats.org/officeDocument/2006/relationships/image" Target="../media/image6.png"/><Relationship Id="rId4" Type="http://schemas.openxmlformats.org/officeDocument/2006/relationships/hyperlink" Target="http://www.ibtimes.co.uk/one-million-kodi-box-pirate-devices-sold-uk-last-two-years-1640165" TargetMode="External"/></Relationships>
</file>

<file path=ppt/slides/_rels/slide30.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customXml" Target="../ink/ink3.xml"/><Relationship Id="rId7"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0.png"/><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customXml" Target="../ink/ink15.xml"/><Relationship Id="rId7" Type="http://schemas.openxmlformats.org/officeDocument/2006/relationships/image" Target="../media/image7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customXml" Target="../ink/ink20.xml"/><Relationship Id="rId7" Type="http://schemas.openxmlformats.org/officeDocument/2006/relationships/image" Target="../media/image78.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3" Type="http://schemas.openxmlformats.org/officeDocument/2006/relationships/customXml" Target="../ink/ink26.xml"/><Relationship Id="rId7" Type="http://schemas.openxmlformats.org/officeDocument/2006/relationships/image" Target="../media/image87.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53.png"/></Relationships>
</file>

<file path=ppt/slides/_rels/slide58.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9.xml.rels><?xml version="1.0" encoding="UTF-8" standalone="yes"?>
<Relationships xmlns="http://schemas.openxmlformats.org/package/2006/relationships"><Relationship Id="rId3" Type="http://schemas.openxmlformats.org/officeDocument/2006/relationships/customXml" Target="../ink/ink31.xm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customXml" Target="../ink/ink33.xml"/><Relationship Id="rId7" Type="http://schemas.openxmlformats.org/officeDocument/2006/relationships/image" Target="../media/image97.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53.png"/></Relationships>
</file>

<file path=ppt/slides/_rels/slide62.xml.rels><?xml version="1.0" encoding="UTF-8" standalone="yes"?>
<Relationships xmlns="http://schemas.openxmlformats.org/package/2006/relationships"><Relationship Id="rId3" Type="http://schemas.openxmlformats.org/officeDocument/2006/relationships/customXml" Target="../ink/ink34.xml"/><Relationship Id="rId7" Type="http://schemas.openxmlformats.org/officeDocument/2006/relationships/image" Target="../media/image97.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53.png"/></Relationships>
</file>

<file path=ppt/slides/_rels/slide63.xml.rels><?xml version="1.0" encoding="UTF-8" standalone="yes"?>
<Relationships xmlns="http://schemas.openxmlformats.org/package/2006/relationships"><Relationship Id="rId3" Type="http://schemas.openxmlformats.org/officeDocument/2006/relationships/customXml" Target="../ink/ink35.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4.xml.rels><?xml version="1.0" encoding="UTF-8" standalone="yes"?>
<Relationships xmlns="http://schemas.openxmlformats.org/package/2006/relationships"><Relationship Id="rId3" Type="http://schemas.openxmlformats.org/officeDocument/2006/relationships/customXml" Target="../ink/ink36.xm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53.png"/></Relationships>
</file>

<file path=ppt/slides/_rels/slide65.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customXml" Target="../ink/ink37.xml"/><Relationship Id="rId7" Type="http://schemas.openxmlformats.org/officeDocument/2006/relationships/image" Target="../media/image101.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53.png"/></Relationships>
</file>

<file path=ppt/slides/_rels/slide66.xml.rels><?xml version="1.0" encoding="UTF-8" standalone="yes"?>
<Relationships xmlns="http://schemas.openxmlformats.org/package/2006/relationships"><Relationship Id="rId3" Type="http://schemas.openxmlformats.org/officeDocument/2006/relationships/customXml" Target="../ink/ink38.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53.png"/></Relationships>
</file>

<file path=ppt/slides/_rels/slide67.xml.rels><?xml version="1.0" encoding="UTF-8" standalone="yes"?>
<Relationships xmlns="http://schemas.openxmlformats.org/package/2006/relationships"><Relationship Id="rId3" Type="http://schemas.openxmlformats.org/officeDocument/2006/relationships/customXml" Target="../ink/ink39.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8.xml.rels><?xml version="1.0" encoding="UTF-8" standalone="yes"?>
<Relationships xmlns="http://schemas.openxmlformats.org/package/2006/relationships"><Relationship Id="rId3" Type="http://schemas.openxmlformats.org/officeDocument/2006/relationships/customXml" Target="../ink/ink40.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9.xml.rels><?xml version="1.0" encoding="UTF-8" standalone="yes"?>
<Relationships xmlns="http://schemas.openxmlformats.org/package/2006/relationships"><Relationship Id="rId3" Type="http://schemas.openxmlformats.org/officeDocument/2006/relationships/customXml" Target="../ink/ink41.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3" Type="http://schemas.openxmlformats.org/officeDocument/2006/relationships/customXml" Target="../ink/ink42.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1.xml.rels><?xml version="1.0" encoding="UTF-8" standalone="yes"?>
<Relationships xmlns="http://schemas.openxmlformats.org/package/2006/relationships"><Relationship Id="rId3" Type="http://schemas.openxmlformats.org/officeDocument/2006/relationships/customXml" Target="../ink/ink43.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2.xml.rels><?xml version="1.0" encoding="UTF-8" standalone="yes"?>
<Relationships xmlns="http://schemas.openxmlformats.org/package/2006/relationships"><Relationship Id="rId3" Type="http://schemas.openxmlformats.org/officeDocument/2006/relationships/customXml" Target="../ink/ink44.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3.xml.rels><?xml version="1.0" encoding="UTF-8" standalone="yes"?>
<Relationships xmlns="http://schemas.openxmlformats.org/package/2006/relationships"><Relationship Id="rId3" Type="http://schemas.openxmlformats.org/officeDocument/2006/relationships/customXml" Target="../ink/ink45.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4.xml.rels><?xml version="1.0" encoding="UTF-8" standalone="yes"?>
<Relationships xmlns="http://schemas.openxmlformats.org/package/2006/relationships"><Relationship Id="rId3" Type="http://schemas.openxmlformats.org/officeDocument/2006/relationships/customXml" Target="../ink/ink46.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5.xml.rels><?xml version="1.0" encoding="UTF-8" standalone="yes"?>
<Relationships xmlns="http://schemas.openxmlformats.org/package/2006/relationships"><Relationship Id="rId3" Type="http://schemas.openxmlformats.org/officeDocument/2006/relationships/customXml" Target="../ink/ink47.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6.xml.rels><?xml version="1.0" encoding="UTF-8" standalone="yes"?>
<Relationships xmlns="http://schemas.openxmlformats.org/package/2006/relationships"><Relationship Id="rId3" Type="http://schemas.openxmlformats.org/officeDocument/2006/relationships/customXml" Target="../ink/ink48.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7.xml.rels><?xml version="1.0" encoding="UTF-8" standalone="yes"?>
<Relationships xmlns="http://schemas.openxmlformats.org/package/2006/relationships"><Relationship Id="rId3" Type="http://schemas.openxmlformats.org/officeDocument/2006/relationships/customXml" Target="../ink/ink49.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8.xml.rels><?xml version="1.0" encoding="UTF-8" standalone="yes"?>
<Relationships xmlns="http://schemas.openxmlformats.org/package/2006/relationships"><Relationship Id="rId3" Type="http://schemas.openxmlformats.org/officeDocument/2006/relationships/customXml" Target="../ink/ink50.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9.xml.rels><?xml version="1.0" encoding="UTF-8" standalone="yes"?>
<Relationships xmlns="http://schemas.openxmlformats.org/package/2006/relationships"><Relationship Id="rId3" Type="http://schemas.openxmlformats.org/officeDocument/2006/relationships/customXml" Target="../ink/ink51.xm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0.xml.rels><?xml version="1.0" encoding="UTF-8" standalone="yes"?>
<Relationships xmlns="http://schemas.openxmlformats.org/package/2006/relationships"><Relationship Id="rId3" Type="http://schemas.openxmlformats.org/officeDocument/2006/relationships/customXml" Target="../ink/ink52.xm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81.xml.rels><?xml version="1.0" encoding="UTF-8" standalone="yes"?>
<Relationships xmlns="http://schemas.openxmlformats.org/package/2006/relationships"><Relationship Id="rId3" Type="http://schemas.openxmlformats.org/officeDocument/2006/relationships/customXml" Target="../ink/ink53.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82.xml.rels><?xml version="1.0" encoding="UTF-8" standalone="yes"?>
<Relationships xmlns="http://schemas.openxmlformats.org/package/2006/relationships"><Relationship Id="rId3" Type="http://schemas.openxmlformats.org/officeDocument/2006/relationships/customXml" Target="../ink/ink54.xm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2536" y="1293415"/>
            <a:ext cx="6731867" cy="1232342"/>
          </a:xfrm>
        </p:spPr>
        <p:txBody>
          <a:bodyPr anchor="ctr">
            <a:normAutofit fontScale="90000"/>
          </a:bodyPr>
          <a:lstStyle/>
          <a:p>
            <a:r>
              <a:rPr lang="en-US"/>
              <a:t>MOS POWERPOINT 2016</a:t>
            </a:r>
            <a:br>
              <a:rPr lang="en-US" dirty="0"/>
            </a:br>
            <a:r>
              <a:rPr lang="en-US" sz="3200" err="1"/>
              <a:t>Bài</a:t>
            </a:r>
            <a:r>
              <a:rPr lang="en-US" sz="3200"/>
              <a:t> 5: </a:t>
            </a:r>
            <a:r>
              <a:rPr lang="en-US"/>
              <a:t>THÊM CÁC PHẦN TỬ </a:t>
            </a:r>
            <a:br>
              <a:rPr lang="en-US"/>
            </a:br>
            <a:r>
              <a:rPr lang="en-US"/>
              <a:t>ĐA PHƯƠNG TIỆN</a:t>
            </a:r>
            <a:endParaRPr lang="en-US" sz="3200" dirty="0"/>
          </a:p>
        </p:txBody>
      </p:sp>
      <p:sp>
        <p:nvSpPr>
          <p:cNvPr id="3" name="Subtitle 2"/>
          <p:cNvSpPr>
            <a:spLocks noGrp="1"/>
          </p:cNvSpPr>
          <p:nvPr>
            <p:ph type="subTitle" idx="1"/>
          </p:nvPr>
        </p:nvSpPr>
        <p:spPr/>
        <p:txBody>
          <a:bodyPr anchor="b"/>
          <a:lstStyle/>
          <a:p>
            <a:pPr algn="l"/>
            <a:r>
              <a:rPr lang="en-US" dirty="0"/>
              <a:t>Created by: IIG Vietnam</a:t>
            </a:r>
          </a:p>
        </p:txBody>
      </p:sp>
    </p:spTree>
    <p:extLst>
      <p:ext uri="{BB962C8B-B14F-4D97-AF65-F5344CB8AC3E}">
        <p14:creationId xmlns:p14="http://schemas.microsoft.com/office/powerpoint/2010/main" val="50996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Định vị lại hình</a:t>
            </a:r>
            <a:endParaRPr lang="en-US" dirty="0"/>
          </a:p>
        </p:txBody>
      </p:sp>
      <p:sp>
        <p:nvSpPr>
          <p:cNvPr id="12" name="Text Placeholder 11">
            <a:extLst>
              <a:ext uri="{FF2B5EF4-FFF2-40B4-BE49-F238E27FC236}">
                <a16:creationId xmlns:a16="http://schemas.microsoft.com/office/drawing/2014/main" id="{C0BA0344-6F69-4990-AEAF-DE8B08893340}"/>
              </a:ext>
            </a:extLst>
          </p:cNvPr>
          <p:cNvSpPr>
            <a:spLocks noGrp="1"/>
          </p:cNvSpPr>
          <p:nvPr>
            <p:ph type="body" sz="quarter" idx="13"/>
          </p:nvPr>
        </p:nvSpPr>
        <p:spPr>
          <a:xfrm>
            <a:off x="147918" y="861545"/>
            <a:ext cx="7436223" cy="1827867"/>
          </a:xfrm>
        </p:spPr>
        <p:txBody>
          <a:bodyPr/>
          <a:lstStyle/>
          <a:p>
            <a:r>
              <a:rPr lang="en-US"/>
              <a:t>Có thể bật thước, guides, hoặc gridlines khi di chuyển các đối tượng xung quanh slide. </a:t>
            </a:r>
          </a:p>
          <a:p>
            <a:r>
              <a:rPr lang="en-US"/>
              <a:t>Công cụ Smart Guide xuất hiện khi một đối tượng được căn giữa hoặc cách đều nhau với các đối tượng khác.</a:t>
            </a:r>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10</a:t>
            </a:fld>
            <a:endParaRPr lang="en-US"/>
          </a:p>
        </p:txBody>
      </p:sp>
      <p:pic>
        <p:nvPicPr>
          <p:cNvPr id="11" name="Picture 10">
            <a:extLst>
              <a:ext uri="{FF2B5EF4-FFF2-40B4-BE49-F238E27FC236}">
                <a16:creationId xmlns:a16="http://schemas.microsoft.com/office/drawing/2014/main" id="{94C527E1-0F6F-43EE-AFF8-1643331CEB4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061103"/>
            <a:ext cx="1285240" cy="1428750"/>
          </a:xfrm>
          <a:prstGeom prst="rect">
            <a:avLst/>
          </a:prstGeom>
          <a:noFill/>
          <a:ln>
            <a:noFill/>
          </a:ln>
        </p:spPr>
      </p:pic>
      <p:pic>
        <p:nvPicPr>
          <p:cNvPr id="16" name="Picture 15">
            <a:extLst>
              <a:ext uri="{FF2B5EF4-FFF2-40B4-BE49-F238E27FC236}">
                <a16:creationId xmlns:a16="http://schemas.microsoft.com/office/drawing/2014/main" id="{69F2D07E-D066-4C93-A866-3093D8B8FC8A}"/>
              </a:ext>
            </a:extLst>
          </p:cNvPr>
          <p:cNvPicPr/>
          <p:nvPr/>
        </p:nvPicPr>
        <p:blipFill>
          <a:blip r:embed="rId4"/>
          <a:stretch>
            <a:fillRect/>
          </a:stretch>
        </p:blipFill>
        <p:spPr bwMode="auto">
          <a:xfrm>
            <a:off x="463192" y="2812571"/>
            <a:ext cx="1831337" cy="1609000"/>
          </a:xfrm>
          <a:prstGeom prst="rect">
            <a:avLst/>
          </a:prstGeom>
          <a:noFill/>
        </p:spPr>
      </p:pic>
      <p:pic>
        <p:nvPicPr>
          <p:cNvPr id="17" name="Picture 16">
            <a:extLst>
              <a:ext uri="{FF2B5EF4-FFF2-40B4-BE49-F238E27FC236}">
                <a16:creationId xmlns:a16="http://schemas.microsoft.com/office/drawing/2014/main" id="{6BE6179C-001D-4CDB-AA50-4D1D6E3A74D0}"/>
              </a:ext>
            </a:extLst>
          </p:cNvPr>
          <p:cNvPicPr/>
          <p:nvPr/>
        </p:nvPicPr>
        <p:blipFill>
          <a:blip r:embed="rId5"/>
          <a:stretch>
            <a:fillRect/>
          </a:stretch>
        </p:blipFill>
        <p:spPr>
          <a:xfrm>
            <a:off x="2489004" y="2583120"/>
            <a:ext cx="2860535" cy="2458781"/>
          </a:xfrm>
          <a:prstGeom prst="rect">
            <a:avLst/>
          </a:prstGeom>
        </p:spPr>
      </p:pic>
      <p:pic>
        <p:nvPicPr>
          <p:cNvPr id="3" name="Picture 2">
            <a:extLst>
              <a:ext uri="{FF2B5EF4-FFF2-40B4-BE49-F238E27FC236}">
                <a16:creationId xmlns:a16="http://schemas.microsoft.com/office/drawing/2014/main" id="{EC7947A6-2D67-427F-9851-923FE6A8D8A4}"/>
              </a:ext>
            </a:extLst>
          </p:cNvPr>
          <p:cNvPicPr>
            <a:picLocks noChangeAspect="1"/>
          </p:cNvPicPr>
          <p:nvPr/>
        </p:nvPicPr>
        <p:blipFill rotWithShape="1">
          <a:blip r:embed="rId6"/>
          <a:srcRect l="36694" t="24973" r="12941" b="24543"/>
          <a:stretch/>
        </p:blipFill>
        <p:spPr>
          <a:xfrm>
            <a:off x="5544014" y="2719329"/>
            <a:ext cx="3418705" cy="1926630"/>
          </a:xfrm>
          <a:prstGeom prst="rect">
            <a:avLst/>
          </a:prstGeom>
        </p:spPr>
      </p:pic>
    </p:spTree>
    <p:extLst>
      <p:ext uri="{BB962C8B-B14F-4D97-AF65-F5344CB8AC3E}">
        <p14:creationId xmlns:p14="http://schemas.microsoft.com/office/powerpoint/2010/main" val="14306064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Định dạng Shapes</a:t>
            </a:r>
          </a:p>
        </p:txBody>
      </p:sp>
      <p:sp>
        <p:nvSpPr>
          <p:cNvPr id="11" name="Text Placeholder 10">
            <a:extLst>
              <a:ext uri="{FF2B5EF4-FFF2-40B4-BE49-F238E27FC236}">
                <a16:creationId xmlns:a16="http://schemas.microsoft.com/office/drawing/2014/main" id="{F7BC30F5-4986-4AB7-BFAB-96B9433540D6}"/>
              </a:ext>
            </a:extLst>
          </p:cNvPr>
          <p:cNvSpPr>
            <a:spLocks noGrp="1"/>
          </p:cNvSpPr>
          <p:nvPr>
            <p:ph type="body" sz="quarter" idx="13"/>
          </p:nvPr>
        </p:nvSpPr>
        <p:spPr/>
        <p:txBody>
          <a:bodyPr/>
          <a:lstStyle/>
          <a:p>
            <a:r>
              <a:rPr lang="en-US"/>
              <a:t>Định dạng Shapes thực hiện tương tự như các Placeholder và textbox. </a:t>
            </a:r>
          </a:p>
          <a:p>
            <a:r>
              <a:rPr lang="en-US"/>
              <a:t>Có thể thay đổi màu, màu tô, và kiểu viền, thêm kiểu hiệu ứng cho hình.</a:t>
            </a:r>
          </a:p>
          <a:p>
            <a:r>
              <a:rPr lang="en-US"/>
              <a:t>Khi bấm chuột phải vào hình, PowerPoint hiển thị một thanh Mini Toolbar.</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11</a:t>
            </a:fld>
            <a:endParaRPr lang="en-US"/>
          </a:p>
        </p:txBody>
      </p:sp>
      <p:pic>
        <p:nvPicPr>
          <p:cNvPr id="12" name="Picture 11">
            <a:extLst>
              <a:ext uri="{FF2B5EF4-FFF2-40B4-BE49-F238E27FC236}">
                <a16:creationId xmlns:a16="http://schemas.microsoft.com/office/drawing/2014/main" id="{DC41503F-89D0-44C8-9DA3-64DC5545C777}"/>
              </a:ext>
            </a:extLst>
          </p:cNvPr>
          <p:cNvPicPr/>
          <p:nvPr/>
        </p:nvPicPr>
        <p:blipFill>
          <a:blip r:embed="rId2"/>
          <a:stretch>
            <a:fillRect/>
          </a:stretch>
        </p:blipFill>
        <p:spPr>
          <a:xfrm>
            <a:off x="3114675" y="3291750"/>
            <a:ext cx="2297897" cy="1080000"/>
          </a:xfrm>
          <a:prstGeom prst="rect">
            <a:avLst/>
          </a:prstGeom>
        </p:spPr>
      </p:pic>
    </p:spTree>
    <p:extLst>
      <p:ext uri="{BB962C8B-B14F-4D97-AF65-F5344CB8AC3E}">
        <p14:creationId xmlns:p14="http://schemas.microsoft.com/office/powerpoint/2010/main" val="2746499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Shape Styles (kiểu)</a:t>
            </a:r>
          </a:p>
        </p:txBody>
      </p:sp>
      <p:sp>
        <p:nvSpPr>
          <p:cNvPr id="11" name="Text Placeholder 10">
            <a:extLst>
              <a:ext uri="{FF2B5EF4-FFF2-40B4-BE49-F238E27FC236}">
                <a16:creationId xmlns:a16="http://schemas.microsoft.com/office/drawing/2014/main" id="{F7BC30F5-4986-4AB7-BFAB-96B9433540D6}"/>
              </a:ext>
            </a:extLst>
          </p:cNvPr>
          <p:cNvSpPr>
            <a:spLocks noGrp="1"/>
          </p:cNvSpPr>
          <p:nvPr>
            <p:ph type="body" sz="quarter" idx="13"/>
          </p:nvPr>
        </p:nvSpPr>
        <p:spPr>
          <a:xfrm>
            <a:off x="148725" y="946977"/>
            <a:ext cx="6828522" cy="3429000"/>
          </a:xfrm>
        </p:spPr>
        <p:txBody>
          <a:bodyPr/>
          <a:lstStyle/>
          <a:p>
            <a:r>
              <a:rPr lang="en-US"/>
              <a:t>Cách hiệu quả nhất để định dạng hình là sử dụng thư viện Shape Styles. </a:t>
            </a:r>
          </a:p>
          <a:p>
            <a:r>
              <a:rPr lang="en-US"/>
              <a:t>Shape Styles là sự kết hợp các yếu tố màu sắc, đường viền và hiệu ứng áp dụng cho hình.</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12</a:t>
            </a:fld>
            <a:endParaRPr lang="en-US"/>
          </a:p>
        </p:txBody>
      </p:sp>
      <p:pic>
        <p:nvPicPr>
          <p:cNvPr id="7" name="Picture 6">
            <a:extLst>
              <a:ext uri="{FF2B5EF4-FFF2-40B4-BE49-F238E27FC236}">
                <a16:creationId xmlns:a16="http://schemas.microsoft.com/office/drawing/2014/main" id="{63AEEB1F-A5DC-4D00-8CC6-CCDD7DB18D7D}"/>
              </a:ext>
            </a:extLst>
          </p:cNvPr>
          <p:cNvPicPr>
            <a:picLocks noChangeAspect="1"/>
          </p:cNvPicPr>
          <p:nvPr/>
        </p:nvPicPr>
        <p:blipFill rotWithShape="1">
          <a:blip r:embed="rId3"/>
          <a:srcRect l="18504" r="34168" b="78162"/>
          <a:stretch/>
        </p:blipFill>
        <p:spPr>
          <a:xfrm>
            <a:off x="2638708" y="2628271"/>
            <a:ext cx="3780000" cy="980587"/>
          </a:xfrm>
          <a:prstGeom prst="rect">
            <a:avLst/>
          </a:prstGeom>
        </p:spPr>
      </p:pic>
      <p:pic>
        <p:nvPicPr>
          <p:cNvPr id="9" name="Picture 8">
            <a:extLst>
              <a:ext uri="{FF2B5EF4-FFF2-40B4-BE49-F238E27FC236}">
                <a16:creationId xmlns:a16="http://schemas.microsoft.com/office/drawing/2014/main" id="{772C3ADE-2A6E-47EB-BEEF-9EC892F4F5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16333" y="2244166"/>
            <a:ext cx="1892156" cy="2847584"/>
          </a:xfrm>
          <a:prstGeom prst="rect">
            <a:avLst/>
          </a:prstGeom>
        </p:spPr>
      </p:pic>
      <p:pic>
        <p:nvPicPr>
          <p:cNvPr id="13" name="Picture 12">
            <a:extLst>
              <a:ext uri="{FF2B5EF4-FFF2-40B4-BE49-F238E27FC236}">
                <a16:creationId xmlns:a16="http://schemas.microsoft.com/office/drawing/2014/main" id="{5F299EC2-1292-4D4A-9842-1C9E63EAEC0F}"/>
              </a:ext>
            </a:extLst>
          </p:cNvPr>
          <p:cNvPicPr>
            <a:picLocks noChangeAspect="1"/>
          </p:cNvPicPr>
          <p:nvPr/>
        </p:nvPicPr>
        <p:blipFill rotWithShape="1">
          <a:blip r:embed="rId5"/>
          <a:srcRect r="14567" b="78162"/>
          <a:stretch/>
        </p:blipFill>
        <p:spPr>
          <a:xfrm>
            <a:off x="118708" y="3743823"/>
            <a:ext cx="6300000" cy="905399"/>
          </a:xfrm>
          <a:prstGeom prst="rect">
            <a:avLst/>
          </a:prstGeom>
        </p:spPr>
      </p:pic>
      <p:pic>
        <p:nvPicPr>
          <p:cNvPr id="15" name="Picture 14">
            <a:extLst>
              <a:ext uri="{FF2B5EF4-FFF2-40B4-BE49-F238E27FC236}">
                <a16:creationId xmlns:a16="http://schemas.microsoft.com/office/drawing/2014/main" id="{7A20E9F7-884A-4FC2-869D-0D8CC0F6C97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65258" y="643576"/>
            <a:ext cx="1768622" cy="1461356"/>
          </a:xfrm>
          <a:prstGeom prst="rect">
            <a:avLst/>
          </a:prstGeom>
          <a:ln>
            <a:noFill/>
          </a:ln>
          <a:effectLst>
            <a:softEdge rad="112500"/>
          </a:effectLst>
        </p:spPr>
      </p:pic>
    </p:spTree>
    <p:extLst>
      <p:ext uri="{BB962C8B-B14F-4D97-AF65-F5344CB8AC3E}">
        <p14:creationId xmlns:p14="http://schemas.microsoft.com/office/powerpoint/2010/main" val="1187124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vi-VN"/>
              <a:t>Shape Outline (đường viền)</a:t>
            </a:r>
            <a:endParaRPr lang="en-US"/>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13</a:t>
            </a:fld>
            <a:endParaRPr lang="en-US"/>
          </a:p>
        </p:txBody>
      </p:sp>
      <p:pic>
        <p:nvPicPr>
          <p:cNvPr id="12" name="Picture 11">
            <a:extLst>
              <a:ext uri="{FF2B5EF4-FFF2-40B4-BE49-F238E27FC236}">
                <a16:creationId xmlns:a16="http://schemas.microsoft.com/office/drawing/2014/main" id="{83470794-A20B-4EB5-B5CC-A94CBE85836E}"/>
              </a:ext>
            </a:extLst>
          </p:cNvPr>
          <p:cNvPicPr>
            <a:picLocks noChangeAspect="1"/>
          </p:cNvPicPr>
          <p:nvPr/>
        </p:nvPicPr>
        <p:blipFill rotWithShape="1">
          <a:blip r:embed="rId3"/>
          <a:srcRect l="18504" r="34168" b="78162"/>
          <a:stretch/>
        </p:blipFill>
        <p:spPr>
          <a:xfrm>
            <a:off x="361950" y="2020088"/>
            <a:ext cx="4984750" cy="1293117"/>
          </a:xfrm>
          <a:prstGeom prst="rect">
            <a:avLst/>
          </a:prstGeom>
        </p:spPr>
      </p:pic>
      <p:pic>
        <p:nvPicPr>
          <p:cNvPr id="8" name="Picture 7">
            <a:extLst>
              <a:ext uri="{FF2B5EF4-FFF2-40B4-BE49-F238E27FC236}">
                <a16:creationId xmlns:a16="http://schemas.microsoft.com/office/drawing/2014/main" id="{73F497AB-11BC-4E20-9DF7-9A7F144EF162}"/>
              </a:ext>
            </a:extLst>
          </p:cNvPr>
          <p:cNvPicPr>
            <a:picLocks noChangeAspect="1"/>
          </p:cNvPicPr>
          <p:nvPr/>
        </p:nvPicPr>
        <p:blipFill rotWithShape="1">
          <a:blip r:embed="rId4"/>
          <a:srcRect l="33086" t="-1" r="52608" b="45282"/>
          <a:stretch/>
        </p:blipFill>
        <p:spPr>
          <a:xfrm>
            <a:off x="5861050" y="2003999"/>
            <a:ext cx="1384299" cy="2976914"/>
          </a:xfrm>
          <a:prstGeom prst="rect">
            <a:avLst/>
          </a:prstGeom>
        </p:spPr>
      </p:pic>
      <p:pic>
        <p:nvPicPr>
          <p:cNvPr id="17" name="Picture 16">
            <a:extLst>
              <a:ext uri="{FF2B5EF4-FFF2-40B4-BE49-F238E27FC236}">
                <a16:creationId xmlns:a16="http://schemas.microsoft.com/office/drawing/2014/main" id="{71C0E2DF-284B-4C67-8E95-A31045EBFAC9}"/>
              </a:ext>
            </a:extLst>
          </p:cNvPr>
          <p:cNvPicPr>
            <a:picLocks noChangeAspect="1"/>
          </p:cNvPicPr>
          <p:nvPr/>
        </p:nvPicPr>
        <p:blipFill rotWithShape="1">
          <a:blip r:embed="rId5"/>
          <a:srcRect r="6251" b="79768"/>
          <a:stretch/>
        </p:blipFill>
        <p:spPr>
          <a:xfrm>
            <a:off x="361950" y="905325"/>
            <a:ext cx="8477250" cy="1028588"/>
          </a:xfrm>
          <a:prstGeom prst="rect">
            <a:avLst/>
          </a:prstGeom>
        </p:spPr>
      </p:pic>
      <p:pic>
        <p:nvPicPr>
          <p:cNvPr id="19" name="Picture 18">
            <a:extLst>
              <a:ext uri="{FF2B5EF4-FFF2-40B4-BE49-F238E27FC236}">
                <a16:creationId xmlns:a16="http://schemas.microsoft.com/office/drawing/2014/main" id="{9312B579-83F8-433D-AFFB-57FB674EB420}"/>
              </a:ext>
            </a:extLst>
          </p:cNvPr>
          <p:cNvPicPr>
            <a:picLocks noChangeAspect="1"/>
          </p:cNvPicPr>
          <p:nvPr/>
        </p:nvPicPr>
        <p:blipFill rotWithShape="1">
          <a:blip r:embed="rId6"/>
          <a:srcRect l="79306" t="20974" r="2361" b="5534"/>
          <a:stretch/>
        </p:blipFill>
        <p:spPr>
          <a:xfrm>
            <a:off x="7454901" y="1989130"/>
            <a:ext cx="1384300" cy="3119919"/>
          </a:xfrm>
          <a:prstGeom prst="rect">
            <a:avLst/>
          </a:prstGeom>
        </p:spPr>
      </p:pic>
      <p:pic>
        <p:nvPicPr>
          <p:cNvPr id="20" name="Picture 19">
            <a:extLst>
              <a:ext uri="{FF2B5EF4-FFF2-40B4-BE49-F238E27FC236}">
                <a16:creationId xmlns:a16="http://schemas.microsoft.com/office/drawing/2014/main" id="{D2562828-953D-4EA7-9B70-FD5B8E2CC8F6}"/>
              </a:ext>
            </a:extLst>
          </p:cNvPr>
          <p:cNvPicPr>
            <a:picLocks noChangeAspect="1"/>
          </p:cNvPicPr>
          <p:nvPr/>
        </p:nvPicPr>
        <p:blipFill rotWithShape="1">
          <a:blip r:embed="rId7"/>
          <a:srcRect l="57084" t="30114" r="33204" b="62407"/>
          <a:stretch/>
        </p:blipFill>
        <p:spPr>
          <a:xfrm>
            <a:off x="3666605" y="3433855"/>
            <a:ext cx="1760398" cy="762211"/>
          </a:xfrm>
          <a:prstGeom prst="rect">
            <a:avLst/>
          </a:prstGeom>
        </p:spPr>
      </p:pic>
    </p:spTree>
    <p:extLst>
      <p:ext uri="{BB962C8B-B14F-4D97-AF65-F5344CB8AC3E}">
        <p14:creationId xmlns:p14="http://schemas.microsoft.com/office/powerpoint/2010/main" val="38162424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vi-VN"/>
              <a:t>Công cụ trích màu (Eyedropper Tool)</a:t>
            </a:r>
            <a:endParaRPr lang="en-US"/>
          </a:p>
        </p:txBody>
      </p:sp>
      <p:sp>
        <p:nvSpPr>
          <p:cNvPr id="11" name="Text Placeholder 10">
            <a:extLst>
              <a:ext uri="{FF2B5EF4-FFF2-40B4-BE49-F238E27FC236}">
                <a16:creationId xmlns:a16="http://schemas.microsoft.com/office/drawing/2014/main" id="{956B7889-2E1F-4F7A-8BF0-16CEA54E6F98}"/>
              </a:ext>
            </a:extLst>
          </p:cNvPr>
          <p:cNvSpPr>
            <a:spLocks noGrp="1"/>
          </p:cNvSpPr>
          <p:nvPr>
            <p:ph type="body" sz="quarter" idx="13"/>
          </p:nvPr>
        </p:nvSpPr>
        <p:spPr>
          <a:xfrm>
            <a:off x="457200" y="1123950"/>
            <a:ext cx="5562600" cy="3429000"/>
          </a:xfrm>
          <a:ln>
            <a:noFill/>
          </a:ln>
        </p:spPr>
        <p:txBody>
          <a:bodyPr/>
          <a:lstStyle/>
          <a:p>
            <a:r>
              <a:rPr lang="en-US"/>
              <a:t>Công cụ Eyedropper được sử dụng để lấy mẫu màu của một đối tượng và cho phép bạn áp dụng màu đó cho đối tượng khác.</a:t>
            </a:r>
          </a:p>
          <a:p>
            <a:r>
              <a:rPr lang="en-US"/>
              <a:t>Công cụ Eyedropper cho phép lấy mẫu màu từ các đối tượng trong bài trình chiếu. </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14</a:t>
            </a:fld>
            <a:endParaRPr lang="en-US"/>
          </a:p>
        </p:txBody>
      </p:sp>
      <p:grpSp>
        <p:nvGrpSpPr>
          <p:cNvPr id="18" name="Group 17">
            <a:extLst>
              <a:ext uri="{FF2B5EF4-FFF2-40B4-BE49-F238E27FC236}">
                <a16:creationId xmlns:a16="http://schemas.microsoft.com/office/drawing/2014/main" id="{74E68CCA-F294-4975-A29C-4C305A9BC783}"/>
              </a:ext>
            </a:extLst>
          </p:cNvPr>
          <p:cNvGrpSpPr/>
          <p:nvPr/>
        </p:nvGrpSpPr>
        <p:grpSpPr>
          <a:xfrm>
            <a:off x="6652260" y="911849"/>
            <a:ext cx="1868170" cy="3319802"/>
            <a:chOff x="0" y="0"/>
            <a:chExt cx="1233337" cy="2191385"/>
          </a:xfrm>
        </p:grpSpPr>
        <p:pic>
          <p:nvPicPr>
            <p:cNvPr id="21" name="Picture 20">
              <a:extLst>
                <a:ext uri="{FF2B5EF4-FFF2-40B4-BE49-F238E27FC236}">
                  <a16:creationId xmlns:a16="http://schemas.microsoft.com/office/drawing/2014/main" id="{D127F3B4-0D79-4E0E-A86B-C7A8BDC119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87" y="0"/>
              <a:ext cx="1174750" cy="2191385"/>
            </a:xfrm>
            <a:prstGeom prst="rect">
              <a:avLst/>
            </a:prstGeom>
          </p:spPr>
        </p:pic>
        <p:sp>
          <p:nvSpPr>
            <p:cNvPr id="22" name="Oval 21">
              <a:extLst>
                <a:ext uri="{FF2B5EF4-FFF2-40B4-BE49-F238E27FC236}">
                  <a16:creationId xmlns:a16="http://schemas.microsoft.com/office/drawing/2014/main" id="{2E72A2F3-AA15-4CF6-8D27-A4EAFF6717A4}"/>
                </a:ext>
              </a:extLst>
            </p:cNvPr>
            <p:cNvSpPr/>
            <p:nvPr/>
          </p:nvSpPr>
          <p:spPr>
            <a:xfrm>
              <a:off x="0" y="1502794"/>
              <a:ext cx="793630" cy="2501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9775327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vi-VN"/>
              <a:t>Shape Effects (hiệu ứng)</a:t>
            </a:r>
            <a:endParaRPr lang="en-US"/>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15</a:t>
            </a:fld>
            <a:endParaRPr lang="en-US"/>
          </a:p>
        </p:txBody>
      </p:sp>
      <p:pic>
        <p:nvPicPr>
          <p:cNvPr id="12" name="Picture 11">
            <a:extLst>
              <a:ext uri="{FF2B5EF4-FFF2-40B4-BE49-F238E27FC236}">
                <a16:creationId xmlns:a16="http://schemas.microsoft.com/office/drawing/2014/main" id="{0155B7DC-3655-4B3C-9287-53874DC169DF}"/>
              </a:ext>
            </a:extLst>
          </p:cNvPr>
          <p:cNvPicPr/>
          <p:nvPr/>
        </p:nvPicPr>
        <p:blipFill>
          <a:blip r:embed="rId3"/>
          <a:stretch>
            <a:fillRect/>
          </a:stretch>
        </p:blipFill>
        <p:spPr>
          <a:xfrm>
            <a:off x="5524500" y="1998572"/>
            <a:ext cx="2272591" cy="2312948"/>
          </a:xfrm>
          <a:prstGeom prst="rect">
            <a:avLst/>
          </a:prstGeom>
        </p:spPr>
      </p:pic>
      <p:pic>
        <p:nvPicPr>
          <p:cNvPr id="13" name="Picture 12">
            <a:extLst>
              <a:ext uri="{FF2B5EF4-FFF2-40B4-BE49-F238E27FC236}">
                <a16:creationId xmlns:a16="http://schemas.microsoft.com/office/drawing/2014/main" id="{6DCE3C00-04E1-4F2A-8768-2EC3959A87C4}"/>
              </a:ext>
            </a:extLst>
          </p:cNvPr>
          <p:cNvPicPr>
            <a:picLocks noChangeAspect="1"/>
          </p:cNvPicPr>
          <p:nvPr/>
        </p:nvPicPr>
        <p:blipFill rotWithShape="1">
          <a:blip r:embed="rId4"/>
          <a:srcRect l="18504" r="34168" b="78162"/>
          <a:stretch/>
        </p:blipFill>
        <p:spPr>
          <a:xfrm>
            <a:off x="361950" y="2020088"/>
            <a:ext cx="4984750" cy="1293117"/>
          </a:xfrm>
          <a:prstGeom prst="rect">
            <a:avLst/>
          </a:prstGeom>
        </p:spPr>
      </p:pic>
      <p:pic>
        <p:nvPicPr>
          <p:cNvPr id="14" name="Picture 13">
            <a:extLst>
              <a:ext uri="{FF2B5EF4-FFF2-40B4-BE49-F238E27FC236}">
                <a16:creationId xmlns:a16="http://schemas.microsoft.com/office/drawing/2014/main" id="{AF8A5317-98F3-4999-8013-F712063F7060}"/>
              </a:ext>
            </a:extLst>
          </p:cNvPr>
          <p:cNvPicPr>
            <a:picLocks noChangeAspect="1"/>
          </p:cNvPicPr>
          <p:nvPr/>
        </p:nvPicPr>
        <p:blipFill rotWithShape="1">
          <a:blip r:embed="rId5"/>
          <a:srcRect r="6251" b="79768"/>
          <a:stretch/>
        </p:blipFill>
        <p:spPr>
          <a:xfrm>
            <a:off x="361950" y="905325"/>
            <a:ext cx="8477250" cy="1028588"/>
          </a:xfrm>
          <a:prstGeom prst="rect">
            <a:avLst/>
          </a:prstGeom>
        </p:spPr>
      </p:pic>
    </p:spTree>
    <p:extLst>
      <p:ext uri="{BB962C8B-B14F-4D97-AF65-F5344CB8AC3E}">
        <p14:creationId xmlns:p14="http://schemas.microsoft.com/office/powerpoint/2010/main" val="35822134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C</a:t>
            </a:r>
            <a:r>
              <a:rPr lang="vi-VN"/>
              <a:t>hỉnh sửa Shapes</a:t>
            </a:r>
            <a:r>
              <a:rPr lang="en-US"/>
              <a:t> - Điều chỉnh hình dạng</a:t>
            </a:r>
          </a:p>
        </p:txBody>
      </p:sp>
      <p:sp>
        <p:nvSpPr>
          <p:cNvPr id="11" name="Text Placeholder 10">
            <a:extLst>
              <a:ext uri="{FF2B5EF4-FFF2-40B4-BE49-F238E27FC236}">
                <a16:creationId xmlns:a16="http://schemas.microsoft.com/office/drawing/2014/main" id="{995EEE99-C353-4ED7-B90D-BE64D47D7A5C}"/>
              </a:ext>
            </a:extLst>
          </p:cNvPr>
          <p:cNvSpPr>
            <a:spLocks noGrp="1"/>
          </p:cNvSpPr>
          <p:nvPr>
            <p:ph type="body" sz="quarter" idx="13"/>
          </p:nvPr>
        </p:nvSpPr>
        <p:spPr>
          <a:xfrm>
            <a:off x="266700" y="1123950"/>
            <a:ext cx="6286500" cy="3429000"/>
          </a:xfrm>
        </p:spPr>
        <p:txBody>
          <a:bodyPr/>
          <a:lstStyle/>
          <a:p>
            <a:r>
              <a:rPr lang="en-US"/>
              <a:t>Nhiều đối tượng Shape (như hình chữ nhật góc tròn) có thể có một hoặc nhiều nút điều chỉnh. </a:t>
            </a:r>
          </a:p>
          <a:p>
            <a:r>
              <a:rPr lang="en-US"/>
              <a:t>Nút điều chỉnh màu vàng được sử dụng để điều chỉnh hình dạng của vật thể, chẳng hạn như điều chỉnh các góc tròn của hình chữ nhật góc tròn, điều chỉnh độ sâu hoặc độ dày của mũi tên hoặc thay đổi kích thước của lát bánh.</a:t>
            </a:r>
          </a:p>
          <a:p>
            <a:endParaRPr lang="en-US"/>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16</a:t>
            </a:fld>
            <a:endParaRPr lang="en-US"/>
          </a:p>
        </p:txBody>
      </p:sp>
      <p:pic>
        <p:nvPicPr>
          <p:cNvPr id="9" name="Picture 8">
            <a:extLst>
              <a:ext uri="{FF2B5EF4-FFF2-40B4-BE49-F238E27FC236}">
                <a16:creationId xmlns:a16="http://schemas.microsoft.com/office/drawing/2014/main" id="{04F0A049-6E09-473A-81AA-6F1FA9CC7D8D}"/>
              </a:ext>
            </a:extLst>
          </p:cNvPr>
          <p:cNvPicPr/>
          <p:nvPr/>
        </p:nvPicPr>
        <p:blipFill rotWithShape="1">
          <a:blip r:embed="rId3">
            <a:extLst>
              <a:ext uri="{28A0092B-C50C-407E-A947-70E740481C1C}">
                <a14:useLocalDpi xmlns:a14="http://schemas.microsoft.com/office/drawing/2010/main" val="0"/>
              </a:ext>
            </a:extLst>
          </a:blip>
          <a:srcRect l="4195" t="-1212" r="-4195" b="1212"/>
          <a:stretch/>
        </p:blipFill>
        <p:spPr>
          <a:xfrm>
            <a:off x="6553200" y="1532742"/>
            <a:ext cx="2590800" cy="1494744"/>
          </a:xfrm>
          <a:prstGeom prst="rect">
            <a:avLst/>
          </a:prstGeom>
        </p:spPr>
      </p:pic>
    </p:spTree>
    <p:extLst>
      <p:ext uri="{BB962C8B-B14F-4D97-AF65-F5344CB8AC3E}">
        <p14:creationId xmlns:p14="http://schemas.microsoft.com/office/powerpoint/2010/main" val="5065045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C</a:t>
            </a:r>
            <a:r>
              <a:rPr lang="vi-VN"/>
              <a:t>hỉnh sửa Shapes</a:t>
            </a:r>
            <a:r>
              <a:rPr lang="en-US"/>
              <a:t> - Thay đổi Shapes</a:t>
            </a:r>
          </a:p>
        </p:txBody>
      </p:sp>
      <p:sp>
        <p:nvSpPr>
          <p:cNvPr id="14" name="Text Placeholder 13">
            <a:extLst>
              <a:ext uri="{FF2B5EF4-FFF2-40B4-BE49-F238E27FC236}">
                <a16:creationId xmlns:a16="http://schemas.microsoft.com/office/drawing/2014/main" id="{265B7F45-7103-4B31-A26B-66DEE0D27C97}"/>
              </a:ext>
            </a:extLst>
          </p:cNvPr>
          <p:cNvSpPr>
            <a:spLocks noGrp="1"/>
          </p:cNvSpPr>
          <p:nvPr>
            <p:ph type="body" sz="quarter" idx="13"/>
          </p:nvPr>
        </p:nvSpPr>
        <p:spPr>
          <a:xfrm>
            <a:off x="457200" y="1123950"/>
            <a:ext cx="5143500" cy="3429000"/>
          </a:xfrm>
        </p:spPr>
        <p:txBody>
          <a:bodyPr/>
          <a:lstStyle/>
          <a:p>
            <a:r>
              <a:rPr lang="en-US"/>
              <a:t>Có thể thay thế bất kỳ hình nào hoặc thành hình dạng khác bằng công cụ Change Shape.</a:t>
            </a:r>
          </a:p>
          <a:p>
            <a:endParaRPr lang="en-US"/>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17</a:t>
            </a:fld>
            <a:endParaRPr lang="en-US"/>
          </a:p>
        </p:txBody>
      </p:sp>
      <p:pic>
        <p:nvPicPr>
          <p:cNvPr id="8" name="Picture 7">
            <a:extLst>
              <a:ext uri="{FF2B5EF4-FFF2-40B4-BE49-F238E27FC236}">
                <a16:creationId xmlns:a16="http://schemas.microsoft.com/office/drawing/2014/main" id="{15FCE4FE-1297-4B52-B21D-180F41361E58}"/>
              </a:ext>
            </a:extLst>
          </p:cNvPr>
          <p:cNvPicPr/>
          <p:nvPr/>
        </p:nvPicPr>
        <p:blipFill>
          <a:blip r:embed="rId3"/>
          <a:stretch>
            <a:fillRect/>
          </a:stretch>
        </p:blipFill>
        <p:spPr bwMode="auto">
          <a:xfrm>
            <a:off x="5715000" y="819150"/>
            <a:ext cx="2760943" cy="3631109"/>
          </a:xfrm>
          <a:prstGeom prst="rect">
            <a:avLst/>
          </a:prstGeom>
          <a:noFill/>
          <a:ln>
            <a:noFill/>
          </a:ln>
        </p:spPr>
      </p:pic>
    </p:spTree>
    <p:extLst>
      <p:ext uri="{BB962C8B-B14F-4D97-AF65-F5344CB8AC3E}">
        <p14:creationId xmlns:p14="http://schemas.microsoft.com/office/powerpoint/2010/main" val="22288988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C</a:t>
            </a:r>
            <a:r>
              <a:rPr lang="vi-VN"/>
              <a:t>hỉnh sửa Shapes</a:t>
            </a:r>
            <a:r>
              <a:rPr lang="en-US"/>
              <a:t> - Chỉnh sửa điểm hình</a:t>
            </a:r>
          </a:p>
        </p:txBody>
      </p:sp>
      <p:sp>
        <p:nvSpPr>
          <p:cNvPr id="14" name="Text Placeholder 13">
            <a:extLst>
              <a:ext uri="{FF2B5EF4-FFF2-40B4-BE49-F238E27FC236}">
                <a16:creationId xmlns:a16="http://schemas.microsoft.com/office/drawing/2014/main" id="{265B7F45-7103-4B31-A26B-66DEE0D27C97}"/>
              </a:ext>
            </a:extLst>
          </p:cNvPr>
          <p:cNvSpPr>
            <a:spLocks noGrp="1"/>
          </p:cNvSpPr>
          <p:nvPr>
            <p:ph type="body" sz="quarter" idx="13"/>
          </p:nvPr>
        </p:nvSpPr>
        <p:spPr>
          <a:xfrm>
            <a:off x="457200" y="1123950"/>
            <a:ext cx="5143500" cy="3429000"/>
          </a:xfrm>
        </p:spPr>
        <p:txBody>
          <a:bodyPr/>
          <a:lstStyle/>
          <a:p>
            <a:r>
              <a:rPr lang="en-US"/>
              <a:t>Trong PowerPoint, bạn có thể sử dụng các tùy chọn Edit Points để thay đổi hình dạng của hình thành bất kỳ hình dạng nào. </a:t>
            </a:r>
          </a:p>
          <a:p>
            <a:r>
              <a:rPr lang="en-US"/>
              <a:t>Khi kích hoạt Edit Points, các ô vuông màu đen đại diện cho từng điểm trong hình sẽ xuất hiện. Sau đó, bạn sử dụng chuột để thao tác với từng điểm.</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18</a:t>
            </a:fld>
            <a:endParaRPr lang="en-US"/>
          </a:p>
        </p:txBody>
      </p:sp>
      <p:pic>
        <p:nvPicPr>
          <p:cNvPr id="9" name="Picture 8">
            <a:extLst>
              <a:ext uri="{FF2B5EF4-FFF2-40B4-BE49-F238E27FC236}">
                <a16:creationId xmlns:a16="http://schemas.microsoft.com/office/drawing/2014/main" id="{B436C525-9026-4746-99A4-15FD3EA54ECA}"/>
              </a:ext>
            </a:extLst>
          </p:cNvPr>
          <p:cNvPicPr/>
          <p:nvPr/>
        </p:nvPicPr>
        <p:blipFill>
          <a:blip r:embed="rId3"/>
          <a:stretch>
            <a:fillRect/>
          </a:stretch>
        </p:blipFill>
        <p:spPr bwMode="auto">
          <a:xfrm>
            <a:off x="5851842" y="1123950"/>
            <a:ext cx="2479358" cy="1539874"/>
          </a:xfrm>
          <a:prstGeom prst="rect">
            <a:avLst/>
          </a:prstGeom>
          <a:noFill/>
          <a:ln>
            <a:noFill/>
          </a:ln>
        </p:spPr>
      </p:pic>
      <p:pic>
        <p:nvPicPr>
          <p:cNvPr id="10" name="Picture 9">
            <a:extLst>
              <a:ext uri="{FF2B5EF4-FFF2-40B4-BE49-F238E27FC236}">
                <a16:creationId xmlns:a16="http://schemas.microsoft.com/office/drawing/2014/main" id="{929199BF-C2D4-4E61-A334-3482CD6B9AF7}"/>
              </a:ext>
            </a:extLst>
          </p:cNvPr>
          <p:cNvPicPr/>
          <p:nvPr/>
        </p:nvPicPr>
        <p:blipFill rotWithShape="1">
          <a:blip r:embed="rId4">
            <a:extLst>
              <a:ext uri="{28A0092B-C50C-407E-A947-70E740481C1C}">
                <a14:useLocalDpi xmlns:a14="http://schemas.microsoft.com/office/drawing/2010/main" val="0"/>
              </a:ext>
            </a:extLst>
          </a:blip>
          <a:srcRect l="29348" t="19929" r="23913" b="18185"/>
          <a:stretch/>
        </p:blipFill>
        <p:spPr bwMode="auto">
          <a:xfrm>
            <a:off x="5686944" y="2715913"/>
            <a:ext cx="665712" cy="914203"/>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36FC1879-FD04-4AFC-91A7-8659F1A508F5}"/>
              </a:ext>
            </a:extLst>
          </p:cNvPr>
          <p:cNvPicPr/>
          <p:nvPr/>
        </p:nvPicPr>
        <p:blipFill>
          <a:blip r:embed="rId5"/>
          <a:stretch>
            <a:fillRect/>
          </a:stretch>
        </p:blipFill>
        <p:spPr bwMode="auto">
          <a:xfrm>
            <a:off x="6410328" y="3449054"/>
            <a:ext cx="1614087" cy="1593704"/>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BC9FB146-431C-402C-A364-FA7B7B67E8F5}"/>
              </a:ext>
            </a:extLst>
          </p:cNvPr>
          <p:cNvPicPr/>
          <p:nvPr/>
        </p:nvPicPr>
        <p:blipFill>
          <a:blip r:embed="rId6"/>
          <a:stretch>
            <a:fillRect/>
          </a:stretch>
        </p:blipFill>
        <p:spPr bwMode="auto">
          <a:xfrm>
            <a:off x="7605315" y="2571750"/>
            <a:ext cx="1243085" cy="12025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08793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Sắp xếp thứ lớp các đối tượng</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19</a:t>
            </a:fld>
            <a:endParaRPr lang="en-US"/>
          </a:p>
        </p:txBody>
      </p:sp>
      <p:sp>
        <p:nvSpPr>
          <p:cNvPr id="3" name="Text Placeholder 2">
            <a:extLst>
              <a:ext uri="{FF2B5EF4-FFF2-40B4-BE49-F238E27FC236}">
                <a16:creationId xmlns:a16="http://schemas.microsoft.com/office/drawing/2014/main" id="{97B3D130-FE84-4642-8608-FE164D486364}"/>
              </a:ext>
            </a:extLst>
          </p:cNvPr>
          <p:cNvSpPr>
            <a:spLocks noGrp="1"/>
          </p:cNvSpPr>
          <p:nvPr>
            <p:ph type="body" sz="quarter" idx="13"/>
          </p:nvPr>
        </p:nvSpPr>
        <p:spPr/>
        <p:txBody>
          <a:bodyPr/>
          <a:lstStyle/>
          <a:p>
            <a:r>
              <a:rPr lang="en-US"/>
              <a:t>Khi vẽ nhiều hình, bạn có thể cần thay đổi thứ tự sắp xếp các hình khi xuất hiện, di chuyển chúng lên phía trên hoặc phía d</a:t>
            </a:r>
            <a:r>
              <a:rPr lang="vi-VN"/>
              <a:t>ư</a:t>
            </a:r>
            <a:r>
              <a:rPr lang="en-US"/>
              <a:t>ới của nhau để đạt được hiệu ứng mong muốn. </a:t>
            </a:r>
          </a:p>
          <a:p>
            <a:r>
              <a:rPr lang="en-US"/>
              <a:t>Thứ tự xếp chồng là vị trí của các đối tượng hình chồng lên nhau. </a:t>
            </a:r>
          </a:p>
          <a:p>
            <a:r>
              <a:rPr lang="en-US"/>
              <a:t>Mặc định là đối tượng đầu tiên được nằm ở dưới cùng và đối tượng cuối cùng được nằm ở trên cùng.</a:t>
            </a:r>
          </a:p>
          <a:p>
            <a:endParaRPr lang="en-US"/>
          </a:p>
        </p:txBody>
      </p:sp>
    </p:spTree>
    <p:extLst>
      <p:ext uri="{BB962C8B-B14F-4D97-AF65-F5344CB8AC3E}">
        <p14:creationId xmlns:p14="http://schemas.microsoft.com/office/powerpoint/2010/main" val="35498995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Hướng</a:t>
            </a:r>
            <a:r>
              <a:rPr lang="en-US" dirty="0"/>
              <a:t> </a:t>
            </a:r>
            <a:r>
              <a:rPr lang="en-US" dirty="0" err="1"/>
              <a:t>dẫn</a:t>
            </a:r>
            <a:r>
              <a:rPr lang="en-US" dirty="0"/>
              <a:t> </a:t>
            </a:r>
            <a:r>
              <a:rPr lang="en-US" dirty="0" err="1"/>
              <a:t>sử</a:t>
            </a:r>
            <a:r>
              <a:rPr lang="en-US" dirty="0"/>
              <a:t> </a:t>
            </a:r>
            <a:r>
              <a:rPr lang="en-US" dirty="0" err="1"/>
              <a:t>dụng</a:t>
            </a:r>
            <a:endParaRPr lang="en-US" dirty="0"/>
          </a:p>
        </p:txBody>
      </p:sp>
      <p:sp>
        <p:nvSpPr>
          <p:cNvPr id="3" name="Content Placeholder 2"/>
          <p:cNvSpPr>
            <a:spLocks noGrp="1"/>
          </p:cNvSpPr>
          <p:nvPr>
            <p:ph type="body" sz="quarter" idx="13"/>
          </p:nvPr>
        </p:nvSpPr>
        <p:spPr>
          <a:xfrm>
            <a:off x="665018" y="925417"/>
            <a:ext cx="7845137" cy="3627533"/>
          </a:xfrm>
        </p:spPr>
        <p:txBody>
          <a:bodyPr anchor="ctr"/>
          <a:lstStyle/>
          <a:p>
            <a:r>
              <a:rPr lang="en-US" sz="2200" dirty="0" err="1"/>
              <a:t>Sử</a:t>
            </a:r>
            <a:r>
              <a:rPr lang="en-US" sz="2200" dirty="0"/>
              <a:t> </a:t>
            </a:r>
            <a:r>
              <a:rPr lang="en-US" sz="2200" dirty="0" err="1"/>
              <a:t>dụng</a:t>
            </a:r>
            <a:r>
              <a:rPr lang="en-US" sz="2200" dirty="0"/>
              <a:t> </a:t>
            </a:r>
            <a:r>
              <a:rPr lang="en-US" sz="2200" dirty="0" err="1"/>
              <a:t>màn</a:t>
            </a:r>
            <a:r>
              <a:rPr lang="en-US" sz="2200" dirty="0"/>
              <a:t> </a:t>
            </a:r>
            <a:r>
              <a:rPr lang="en-US" sz="2200" dirty="0" err="1"/>
              <a:t>hình</a:t>
            </a:r>
            <a:r>
              <a:rPr lang="en-US" sz="2200" dirty="0"/>
              <a:t> ở </a:t>
            </a:r>
            <a:r>
              <a:rPr lang="en-US" sz="2200" dirty="0" err="1"/>
              <a:t>chế</a:t>
            </a:r>
            <a:r>
              <a:rPr lang="en-US" sz="2200" dirty="0"/>
              <a:t> </a:t>
            </a:r>
            <a:r>
              <a:rPr lang="en-US" sz="2200" dirty="0" err="1"/>
              <a:t>độ</a:t>
            </a:r>
            <a:r>
              <a:rPr lang="en-US" sz="2200" dirty="0"/>
              <a:t> </a:t>
            </a:r>
            <a:r>
              <a:rPr lang="en-US" sz="2200" b="1" dirty="0"/>
              <a:t>Show Presenter View </a:t>
            </a:r>
            <a:r>
              <a:rPr lang="en-US" sz="2200" dirty="0" err="1"/>
              <a:t>bao</a:t>
            </a:r>
            <a:r>
              <a:rPr lang="en-US" sz="2200" dirty="0"/>
              <a:t> </a:t>
            </a:r>
            <a:r>
              <a:rPr lang="en-US" sz="2200" dirty="0" err="1"/>
              <a:t>gồm</a:t>
            </a:r>
            <a:r>
              <a:rPr lang="en-US" sz="2200" dirty="0"/>
              <a:t> </a:t>
            </a:r>
            <a:r>
              <a:rPr lang="en-US" sz="2200" dirty="0" err="1"/>
              <a:t>phần</a:t>
            </a:r>
            <a:r>
              <a:rPr lang="en-US" sz="2200" dirty="0"/>
              <a:t> </a:t>
            </a:r>
            <a:r>
              <a:rPr lang="en-US" sz="2200" b="1" dirty="0" err="1"/>
              <a:t>lý</a:t>
            </a:r>
            <a:r>
              <a:rPr lang="en-US" sz="2200" b="1" dirty="0"/>
              <a:t> </a:t>
            </a:r>
            <a:r>
              <a:rPr lang="en-US" sz="2200" b="1" dirty="0" err="1"/>
              <a:t>thuyết</a:t>
            </a:r>
            <a:r>
              <a:rPr lang="en-US" sz="2200" b="1" dirty="0"/>
              <a:t> </a:t>
            </a:r>
            <a:r>
              <a:rPr lang="en-US" sz="2200" dirty="0" err="1"/>
              <a:t>và</a:t>
            </a:r>
            <a:r>
              <a:rPr lang="en-US" sz="2200" dirty="0"/>
              <a:t> </a:t>
            </a:r>
            <a:r>
              <a:rPr lang="en-US" sz="2200" b="1" dirty="0" err="1"/>
              <a:t>hướng</a:t>
            </a:r>
            <a:r>
              <a:rPr lang="en-US" sz="2200" b="1" dirty="0"/>
              <a:t> </a:t>
            </a:r>
            <a:r>
              <a:rPr lang="en-US" sz="2200" b="1" dirty="0" err="1"/>
              <a:t>dẫn</a:t>
            </a:r>
            <a:r>
              <a:rPr lang="en-US" sz="2200" b="1" dirty="0"/>
              <a:t> </a:t>
            </a:r>
            <a:r>
              <a:rPr lang="en-US" sz="2200" b="1" dirty="0" err="1"/>
              <a:t>thao</a:t>
            </a:r>
            <a:r>
              <a:rPr lang="en-US" sz="2200" b="1" dirty="0"/>
              <a:t> </a:t>
            </a:r>
            <a:r>
              <a:rPr lang="en-US" sz="2200" b="1" dirty="0" err="1"/>
              <a:t>tác</a:t>
            </a:r>
            <a:r>
              <a:rPr lang="en-US" sz="2200" b="1" dirty="0"/>
              <a:t> </a:t>
            </a:r>
            <a:r>
              <a:rPr lang="en-US" sz="2200" b="1" dirty="0" err="1"/>
              <a:t>thực</a:t>
            </a:r>
            <a:r>
              <a:rPr lang="en-US" sz="2200" b="1" dirty="0"/>
              <a:t> </a:t>
            </a:r>
            <a:r>
              <a:rPr lang="en-US" sz="2200" b="1" dirty="0" err="1"/>
              <a:t>hành</a:t>
            </a:r>
            <a:endParaRPr lang="en-US" sz="2200" b="1" dirty="0"/>
          </a:p>
          <a:p>
            <a:r>
              <a:rPr lang="en-US" sz="2200" dirty="0" err="1"/>
              <a:t>Các</a:t>
            </a:r>
            <a:r>
              <a:rPr lang="en-US" sz="2200" dirty="0"/>
              <a:t> </a:t>
            </a:r>
            <a:r>
              <a:rPr lang="en-US" sz="2200" dirty="0" err="1"/>
              <a:t>câu</a:t>
            </a:r>
            <a:r>
              <a:rPr lang="en-US" sz="2200" dirty="0"/>
              <a:t> </a:t>
            </a:r>
            <a:r>
              <a:rPr lang="en-US" sz="2200" dirty="0" err="1"/>
              <a:t>hỏi</a:t>
            </a:r>
            <a:r>
              <a:rPr lang="en-US" sz="2200" dirty="0"/>
              <a:t> </a:t>
            </a:r>
            <a:r>
              <a:rPr lang="en-US" sz="2200" dirty="0" err="1"/>
              <a:t>ôn</a:t>
            </a:r>
            <a:r>
              <a:rPr lang="en-US" sz="2200" dirty="0"/>
              <a:t> </a:t>
            </a:r>
            <a:r>
              <a:rPr lang="en-US" sz="2200" dirty="0" err="1"/>
              <a:t>tập</a:t>
            </a:r>
            <a:r>
              <a:rPr lang="en-US" sz="2200" dirty="0"/>
              <a:t> </a:t>
            </a:r>
            <a:r>
              <a:rPr lang="en-US" sz="2200" dirty="0" err="1"/>
              <a:t>bao</a:t>
            </a:r>
            <a:r>
              <a:rPr lang="en-US" sz="2200" dirty="0"/>
              <a:t> </a:t>
            </a:r>
            <a:r>
              <a:rPr lang="en-US" sz="2200" dirty="0" err="1"/>
              <a:t>gồm</a:t>
            </a:r>
            <a:r>
              <a:rPr lang="en-US" sz="2200" dirty="0"/>
              <a:t> </a:t>
            </a:r>
            <a:r>
              <a:rPr lang="en-US" sz="2200" dirty="0" err="1"/>
              <a:t>cả</a:t>
            </a:r>
            <a:r>
              <a:rPr lang="en-US" sz="2200" dirty="0"/>
              <a:t> </a:t>
            </a:r>
            <a:r>
              <a:rPr lang="en-US" sz="2200" dirty="0" err="1"/>
              <a:t>phần</a:t>
            </a:r>
            <a:r>
              <a:rPr lang="en-US" sz="2200" dirty="0"/>
              <a:t> </a:t>
            </a:r>
            <a:r>
              <a:rPr lang="en-US" sz="2200" dirty="0" err="1"/>
              <a:t>đáp</a:t>
            </a:r>
            <a:r>
              <a:rPr lang="en-US" sz="2200" dirty="0"/>
              <a:t> </a:t>
            </a:r>
            <a:r>
              <a:rPr lang="en-US" sz="2200" dirty="0" err="1"/>
              <a:t>án</a:t>
            </a:r>
            <a:r>
              <a:rPr lang="en-US" sz="2200" dirty="0"/>
              <a:t> </a:t>
            </a:r>
            <a:r>
              <a:rPr lang="en-US" sz="2200" dirty="0" err="1"/>
              <a:t>dưới</a:t>
            </a:r>
            <a:r>
              <a:rPr lang="en-US" sz="2200" dirty="0"/>
              <a:t> </a:t>
            </a:r>
            <a:r>
              <a:rPr lang="en-US" sz="2200" dirty="0" err="1"/>
              <a:t>dạng</a:t>
            </a:r>
            <a:r>
              <a:rPr lang="en-US" sz="2200" dirty="0"/>
              <a:t> </a:t>
            </a:r>
            <a:r>
              <a:rPr lang="en-US" sz="2200" b="1" dirty="0"/>
              <a:t>Animation</a:t>
            </a:r>
          </a:p>
        </p:txBody>
      </p:sp>
      <p:sp>
        <p:nvSpPr>
          <p:cNvPr id="4" name="Date Placeholder 3"/>
          <p:cNvSpPr>
            <a:spLocks noGrp="1"/>
          </p:cNvSpPr>
          <p:nvPr>
            <p:ph type="dt" sz="half" idx="14"/>
          </p:nvPr>
        </p:nvSpPr>
        <p:spPr/>
        <p:txBody>
          <a:bodyPr/>
          <a:lstStyle/>
          <a:p>
            <a:fld id="{2128FE97-7DB6-4A20-8E18-1507437E67B9}" type="datetime1">
              <a:rPr lang="en-US" smtClean="0"/>
              <a:t>9/14/2019</a:t>
            </a:fld>
            <a:endParaRPr lang="en-US"/>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2</a:t>
            </a:fld>
            <a:endParaRPr lang="en-US"/>
          </a:p>
        </p:txBody>
      </p:sp>
    </p:spTree>
    <p:extLst>
      <p:ext uri="{BB962C8B-B14F-4D97-AF65-F5344CB8AC3E}">
        <p14:creationId xmlns:p14="http://schemas.microsoft.com/office/powerpoint/2010/main" val="30183252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Sắp xếp thứ lớp các đối tượng</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20</a:t>
            </a:fld>
            <a:endParaRPr lang="en-US"/>
          </a:p>
        </p:txBody>
      </p:sp>
      <p:pic>
        <p:nvPicPr>
          <p:cNvPr id="8" name="Picture 7">
            <a:extLst>
              <a:ext uri="{FF2B5EF4-FFF2-40B4-BE49-F238E27FC236}">
                <a16:creationId xmlns:a16="http://schemas.microsoft.com/office/drawing/2014/main" id="{A7E6F510-ED70-4DB7-9A34-D8AC26EDF94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2635" y="1234122"/>
            <a:ext cx="3415030" cy="1537743"/>
          </a:xfrm>
          <a:prstGeom prst="rect">
            <a:avLst/>
          </a:prstGeom>
          <a:noFill/>
          <a:ln>
            <a:noFill/>
          </a:ln>
        </p:spPr>
      </p:pic>
      <p:pic>
        <p:nvPicPr>
          <p:cNvPr id="9" name="Picture 8">
            <a:extLst>
              <a:ext uri="{FF2B5EF4-FFF2-40B4-BE49-F238E27FC236}">
                <a16:creationId xmlns:a16="http://schemas.microsoft.com/office/drawing/2014/main" id="{328741F0-7C6B-4E92-8EFE-80016E9B57D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459730" y="1234122"/>
            <a:ext cx="3227070" cy="1606210"/>
          </a:xfrm>
          <a:prstGeom prst="rect">
            <a:avLst/>
          </a:prstGeom>
          <a:noFill/>
          <a:ln>
            <a:noFill/>
          </a:ln>
        </p:spPr>
      </p:pic>
      <p:graphicFrame>
        <p:nvGraphicFramePr>
          <p:cNvPr id="10" name="Table 9">
            <a:extLst>
              <a:ext uri="{FF2B5EF4-FFF2-40B4-BE49-F238E27FC236}">
                <a16:creationId xmlns:a16="http://schemas.microsoft.com/office/drawing/2014/main" id="{CAC53C7E-D8AA-4019-9C1F-CE234F99CF9B}"/>
              </a:ext>
            </a:extLst>
          </p:cNvPr>
          <p:cNvGraphicFramePr>
            <a:graphicFrameLocks noGrp="1"/>
          </p:cNvGraphicFramePr>
          <p:nvPr>
            <p:extLst>
              <p:ext uri="{D42A27DB-BD31-4B8C-83A1-F6EECF244321}">
                <p14:modId xmlns:p14="http://schemas.microsoft.com/office/powerpoint/2010/main" val="3376012176"/>
              </p:ext>
            </p:extLst>
          </p:nvPr>
        </p:nvGraphicFramePr>
        <p:xfrm>
          <a:off x="762636" y="3186837"/>
          <a:ext cx="7924164" cy="1087120"/>
        </p:xfrm>
        <a:graphic>
          <a:graphicData uri="http://schemas.openxmlformats.org/drawingml/2006/table">
            <a:tbl>
              <a:tblPr firstCol="1" bandRow="1">
                <a:tableStyleId>{BC89EF96-8CEA-46FF-86C4-4CE0E7609802}</a:tableStyleId>
              </a:tblPr>
              <a:tblGrid>
                <a:gridCol w="1695771">
                  <a:extLst>
                    <a:ext uri="{9D8B030D-6E8A-4147-A177-3AD203B41FA5}">
                      <a16:colId xmlns:a16="http://schemas.microsoft.com/office/drawing/2014/main" val="2870358343"/>
                    </a:ext>
                  </a:extLst>
                </a:gridCol>
                <a:gridCol w="6228393">
                  <a:extLst>
                    <a:ext uri="{9D8B030D-6E8A-4147-A177-3AD203B41FA5}">
                      <a16:colId xmlns:a16="http://schemas.microsoft.com/office/drawing/2014/main" val="3760349222"/>
                    </a:ext>
                  </a:extLst>
                </a:gridCol>
              </a:tblGrid>
              <a:tr h="0">
                <a:tc>
                  <a:txBody>
                    <a:bodyPr/>
                    <a:lstStyle/>
                    <a:p>
                      <a:pPr marL="228600" algn="just">
                        <a:lnSpc>
                          <a:spcPct val="120000"/>
                        </a:lnSpc>
                        <a:spcAft>
                          <a:spcPts val="0"/>
                        </a:spcAft>
                        <a:tabLst>
                          <a:tab pos="228600" algn="l"/>
                        </a:tabLst>
                      </a:pPr>
                      <a:r>
                        <a:rPr lang="en-US" sz="1600">
                          <a:effectLst/>
                        </a:rPr>
                        <a:t>Bring Forward</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120000"/>
                        </a:lnSpc>
                        <a:spcAft>
                          <a:spcPts val="0"/>
                        </a:spcAft>
                        <a:tabLst>
                          <a:tab pos="228600" algn="l"/>
                        </a:tabLst>
                      </a:pPr>
                      <a:r>
                        <a:rPr lang="en-US" sz="1600">
                          <a:effectLst/>
                        </a:rPr>
                        <a:t>Di chuyển Text Box đã chọn lên trên hình ngay trên nó.</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5802901"/>
                  </a:ext>
                </a:extLst>
              </a:tr>
              <a:tr h="0">
                <a:tc>
                  <a:txBody>
                    <a:bodyPr/>
                    <a:lstStyle/>
                    <a:p>
                      <a:pPr marL="228600" algn="just">
                        <a:lnSpc>
                          <a:spcPct val="120000"/>
                        </a:lnSpc>
                        <a:spcAft>
                          <a:spcPts val="0"/>
                        </a:spcAft>
                        <a:tabLst>
                          <a:tab pos="228600" algn="l"/>
                        </a:tabLst>
                      </a:pPr>
                      <a:r>
                        <a:rPr lang="en-US" sz="1600">
                          <a:effectLst/>
                        </a:rPr>
                        <a:t>Bring to Front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120000"/>
                        </a:lnSpc>
                        <a:spcAft>
                          <a:spcPts val="0"/>
                        </a:spcAft>
                        <a:tabLst>
                          <a:tab pos="228600" algn="l"/>
                        </a:tabLst>
                      </a:pPr>
                      <a:r>
                        <a:rPr lang="en-US" sz="1600">
                          <a:effectLst/>
                        </a:rPr>
                        <a:t>Di chuyển Text Box đã chọn lên trên tất cả các hình.</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95570417"/>
                  </a:ext>
                </a:extLst>
              </a:tr>
              <a:tr h="0">
                <a:tc>
                  <a:txBody>
                    <a:bodyPr/>
                    <a:lstStyle/>
                    <a:p>
                      <a:pPr marL="228600" algn="just">
                        <a:lnSpc>
                          <a:spcPct val="120000"/>
                        </a:lnSpc>
                        <a:spcAft>
                          <a:spcPts val="0"/>
                        </a:spcAft>
                        <a:tabLst>
                          <a:tab pos="228600" algn="l"/>
                        </a:tabLst>
                      </a:pPr>
                      <a:r>
                        <a:rPr lang="en-US" sz="1600">
                          <a:effectLst/>
                        </a:rPr>
                        <a:t>Send Backward</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120000"/>
                        </a:lnSpc>
                        <a:spcAft>
                          <a:spcPts val="0"/>
                        </a:spcAft>
                        <a:tabLst>
                          <a:tab pos="228600" algn="l"/>
                        </a:tabLst>
                      </a:pPr>
                      <a:r>
                        <a:rPr lang="en-US" sz="1600">
                          <a:effectLst/>
                        </a:rPr>
                        <a:t>Di chuyển Text Box đã chọn xuống dưới tất cả các hình</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4920219"/>
                  </a:ext>
                </a:extLst>
              </a:tr>
              <a:tr h="0">
                <a:tc>
                  <a:txBody>
                    <a:bodyPr/>
                    <a:lstStyle/>
                    <a:p>
                      <a:pPr marL="228600" algn="just">
                        <a:lnSpc>
                          <a:spcPct val="120000"/>
                        </a:lnSpc>
                        <a:spcAft>
                          <a:spcPts val="0"/>
                        </a:spcAft>
                        <a:tabLst>
                          <a:tab pos="228600" algn="l"/>
                        </a:tabLst>
                      </a:pPr>
                      <a:r>
                        <a:rPr lang="en-US" sz="1600">
                          <a:effectLst/>
                        </a:rPr>
                        <a:t>Send to Back</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120000"/>
                        </a:lnSpc>
                        <a:spcAft>
                          <a:spcPts val="0"/>
                        </a:spcAft>
                        <a:tabLst>
                          <a:tab pos="228600" algn="l"/>
                        </a:tabLst>
                      </a:pPr>
                      <a:r>
                        <a:rPr lang="en-US" sz="1600">
                          <a:effectLst/>
                        </a:rPr>
                        <a:t>Di chuyển Text Box đã chọn xuống dưới hình ngay dưới nó.</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8164991"/>
                  </a:ext>
                </a:extLst>
              </a:tr>
            </a:tbl>
          </a:graphicData>
        </a:graphic>
      </p:graphicFrame>
    </p:spTree>
    <p:extLst>
      <p:ext uri="{BB962C8B-B14F-4D97-AF65-F5344CB8AC3E}">
        <p14:creationId xmlns:p14="http://schemas.microsoft.com/office/powerpoint/2010/main" val="12614956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Nhóm các đối tượng</a:t>
            </a:r>
          </a:p>
        </p:txBody>
      </p:sp>
      <p:sp>
        <p:nvSpPr>
          <p:cNvPr id="15" name="Text Placeholder 14">
            <a:extLst>
              <a:ext uri="{FF2B5EF4-FFF2-40B4-BE49-F238E27FC236}">
                <a16:creationId xmlns:a16="http://schemas.microsoft.com/office/drawing/2014/main" id="{81FED7B9-D2AF-4857-BF60-195E1E87A51B}"/>
              </a:ext>
            </a:extLst>
          </p:cNvPr>
          <p:cNvSpPr>
            <a:spLocks noGrp="1"/>
          </p:cNvSpPr>
          <p:nvPr>
            <p:ph type="body" sz="quarter" idx="13"/>
          </p:nvPr>
        </p:nvSpPr>
        <p:spPr/>
        <p:txBody>
          <a:bodyPr/>
          <a:lstStyle/>
          <a:p>
            <a:r>
              <a:rPr lang="en-US"/>
              <a:t>Có thể kết hợp một số đối tượng Shapes thành một nhóm. </a:t>
            </a:r>
          </a:p>
          <a:p>
            <a:r>
              <a:rPr lang="en-US"/>
              <a:t>Có thể định dạng các đối tượng được nhóm một cách riêng lẻ hoặc định dạng toàn bộ theo nhóm. </a:t>
            </a:r>
          </a:p>
          <a:p>
            <a:r>
              <a:rPr lang="en-US"/>
              <a:t>Bạn cũng có thể tạo các nhóm trong nhóm.</a:t>
            </a:r>
          </a:p>
          <a:p>
            <a:endParaRPr lang="en-US"/>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21</a:t>
            </a:fld>
            <a:endParaRPr lang="en-US"/>
          </a:p>
        </p:txBody>
      </p:sp>
      <p:pic>
        <p:nvPicPr>
          <p:cNvPr id="11" name="Picture 10">
            <a:extLst>
              <a:ext uri="{FF2B5EF4-FFF2-40B4-BE49-F238E27FC236}">
                <a16:creationId xmlns:a16="http://schemas.microsoft.com/office/drawing/2014/main" id="{E34C5D70-57DF-406D-B091-7614C8945CD5}"/>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7607935" y="2178050"/>
            <a:ext cx="1282065" cy="2879834"/>
          </a:xfrm>
          <a:prstGeom prst="rect">
            <a:avLst/>
          </a:prstGeom>
          <a:noFill/>
          <a:ln>
            <a:noFill/>
          </a:ln>
        </p:spPr>
      </p:pic>
      <p:pic>
        <p:nvPicPr>
          <p:cNvPr id="12" name="Picture 11">
            <a:extLst>
              <a:ext uri="{FF2B5EF4-FFF2-40B4-BE49-F238E27FC236}">
                <a16:creationId xmlns:a16="http://schemas.microsoft.com/office/drawing/2014/main" id="{6F08D48B-1C28-4276-A44C-C22F74E46DDE}"/>
              </a:ext>
            </a:extLst>
          </p:cNvPr>
          <p:cNvPicPr/>
          <p:nvPr/>
        </p:nvPicPr>
        <p:blipFill>
          <a:blip r:embed="rId4"/>
          <a:stretch>
            <a:fillRect/>
          </a:stretch>
        </p:blipFill>
        <p:spPr>
          <a:xfrm>
            <a:off x="5835098" y="3090387"/>
            <a:ext cx="1436204" cy="1814195"/>
          </a:xfrm>
          <a:prstGeom prst="rect">
            <a:avLst/>
          </a:prstGeom>
        </p:spPr>
      </p:pic>
    </p:spTree>
    <p:extLst>
      <p:ext uri="{BB962C8B-B14F-4D97-AF65-F5344CB8AC3E}">
        <p14:creationId xmlns:p14="http://schemas.microsoft.com/office/powerpoint/2010/main" val="13823478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a:xfrm>
            <a:off x="1498600" y="285750"/>
            <a:ext cx="7188200" cy="533400"/>
          </a:xfrm>
        </p:spPr>
        <p:txBody>
          <a:bodyPr/>
          <a:lstStyle/>
          <a:p>
            <a:r>
              <a:rPr lang="vi-VN"/>
              <a:t>Canh lề (Align Object) giữa các đối tượng</a:t>
            </a:r>
            <a:endParaRPr lang="en-US"/>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22</a:t>
            </a:fld>
            <a:endParaRPr lang="en-US"/>
          </a:p>
        </p:txBody>
      </p:sp>
      <p:pic>
        <p:nvPicPr>
          <p:cNvPr id="9" name="Picture 8">
            <a:extLst>
              <a:ext uri="{FF2B5EF4-FFF2-40B4-BE49-F238E27FC236}">
                <a16:creationId xmlns:a16="http://schemas.microsoft.com/office/drawing/2014/main" id="{BC9AEEBB-19CA-4BFD-99DF-C9A23DB9EB61}"/>
              </a:ext>
            </a:extLst>
          </p:cNvPr>
          <p:cNvPicPr/>
          <p:nvPr/>
        </p:nvPicPr>
        <p:blipFill>
          <a:blip r:embed="rId3">
            <a:extLst>
              <a:ext uri="{28A0092B-C50C-407E-A947-70E740481C1C}">
                <a14:useLocalDpi xmlns:a14="http://schemas.microsoft.com/office/drawing/2010/main" val="0"/>
              </a:ext>
            </a:extLst>
          </a:blip>
          <a:stretch>
            <a:fillRect/>
          </a:stretch>
        </p:blipFill>
        <p:spPr>
          <a:xfrm>
            <a:off x="3576160" y="1003870"/>
            <a:ext cx="2253139" cy="3547411"/>
          </a:xfrm>
          <a:prstGeom prst="rect">
            <a:avLst/>
          </a:prstGeom>
        </p:spPr>
      </p:pic>
    </p:spTree>
    <p:extLst>
      <p:ext uri="{BB962C8B-B14F-4D97-AF65-F5344CB8AC3E}">
        <p14:creationId xmlns:p14="http://schemas.microsoft.com/office/powerpoint/2010/main" val="31443210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vi-VN"/>
              <a:t>Xoay đối tượng</a:t>
            </a:r>
            <a:endParaRPr lang="en-US"/>
          </a:p>
        </p:txBody>
      </p:sp>
      <p:sp>
        <p:nvSpPr>
          <p:cNvPr id="11" name="Text Placeholder 10">
            <a:extLst>
              <a:ext uri="{FF2B5EF4-FFF2-40B4-BE49-F238E27FC236}">
                <a16:creationId xmlns:a16="http://schemas.microsoft.com/office/drawing/2014/main" id="{10F9A262-D18A-49AC-AACF-DD6FFF4AF526}"/>
              </a:ext>
            </a:extLst>
          </p:cNvPr>
          <p:cNvSpPr>
            <a:spLocks noGrp="1"/>
          </p:cNvSpPr>
          <p:nvPr>
            <p:ph type="body" sz="quarter" idx="13"/>
          </p:nvPr>
        </p:nvSpPr>
        <p:spPr>
          <a:xfrm>
            <a:off x="457200" y="1123950"/>
            <a:ext cx="4978400" cy="3429000"/>
          </a:xfrm>
        </p:spPr>
        <p:txBody>
          <a:bodyPr/>
          <a:lstStyle/>
          <a:p>
            <a:r>
              <a:rPr lang="en-US"/>
              <a:t>PowerPoint cho phép xoay hoặc lật đối tượng theo chiều ngang hoặc chiều dọc.</a:t>
            </a:r>
          </a:p>
          <a:p>
            <a:endParaRPr lang="en-US"/>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23</a:t>
            </a:fld>
            <a:endParaRPr lang="en-US"/>
          </a:p>
        </p:txBody>
      </p:sp>
      <p:pic>
        <p:nvPicPr>
          <p:cNvPr id="12" name="Picture 11">
            <a:extLst>
              <a:ext uri="{FF2B5EF4-FFF2-40B4-BE49-F238E27FC236}">
                <a16:creationId xmlns:a16="http://schemas.microsoft.com/office/drawing/2014/main" id="{B6315479-AFFC-4980-88D8-5B0DEAE8011D}"/>
              </a:ext>
            </a:extLst>
          </p:cNvPr>
          <p:cNvPicPr/>
          <p:nvPr/>
        </p:nvPicPr>
        <p:blipFill>
          <a:blip r:embed="rId3"/>
          <a:stretch>
            <a:fillRect/>
          </a:stretch>
        </p:blipFill>
        <p:spPr bwMode="auto">
          <a:xfrm>
            <a:off x="5639593" y="1321361"/>
            <a:ext cx="2463007" cy="1983986"/>
          </a:xfrm>
          <a:prstGeom prst="rect">
            <a:avLst/>
          </a:prstGeom>
          <a:noFill/>
          <a:ln>
            <a:noFill/>
          </a:ln>
        </p:spPr>
      </p:pic>
    </p:spTree>
    <p:extLst>
      <p:ext uri="{BB962C8B-B14F-4D97-AF65-F5344CB8AC3E}">
        <p14:creationId xmlns:p14="http://schemas.microsoft.com/office/powerpoint/2010/main" val="28909575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vi-VN"/>
              <a:t>Chọn đối tượng</a:t>
            </a:r>
            <a:endParaRPr lang="en-US"/>
          </a:p>
        </p:txBody>
      </p:sp>
      <p:sp>
        <p:nvSpPr>
          <p:cNvPr id="11" name="Text Placeholder 10">
            <a:extLst>
              <a:ext uri="{FF2B5EF4-FFF2-40B4-BE49-F238E27FC236}">
                <a16:creationId xmlns:a16="http://schemas.microsoft.com/office/drawing/2014/main" id="{10F9A262-D18A-49AC-AACF-DD6FFF4AF526}"/>
              </a:ext>
            </a:extLst>
          </p:cNvPr>
          <p:cNvSpPr>
            <a:spLocks noGrp="1"/>
          </p:cNvSpPr>
          <p:nvPr>
            <p:ph type="body" sz="quarter" idx="13"/>
          </p:nvPr>
        </p:nvSpPr>
        <p:spPr>
          <a:xfrm>
            <a:off x="457200" y="1123950"/>
            <a:ext cx="4978400" cy="3429000"/>
          </a:xfrm>
        </p:spPr>
        <p:txBody>
          <a:bodyPr/>
          <a:lstStyle/>
          <a:p>
            <a:r>
              <a:rPr lang="en-US"/>
              <a:t>Bạn có thể nhấp chuột và giữ phím </a:t>
            </a:r>
            <a:r>
              <a:rPr lang="en-US" b="1"/>
              <a:t>CTRL</a:t>
            </a:r>
            <a:r>
              <a:rPr lang="en-US"/>
              <a:t> để chọn tất cả nhiều đối tượng trên một slide, hoặc bạn có thể mở ngăn Selection.</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24</a:t>
            </a:fld>
            <a:endParaRPr lang="en-US"/>
          </a:p>
        </p:txBody>
      </p:sp>
      <p:pic>
        <p:nvPicPr>
          <p:cNvPr id="8" name="Picture 7">
            <a:extLst>
              <a:ext uri="{FF2B5EF4-FFF2-40B4-BE49-F238E27FC236}">
                <a16:creationId xmlns:a16="http://schemas.microsoft.com/office/drawing/2014/main" id="{7643192E-6C5B-4B91-83ED-A934AA6621B8}"/>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019800" y="1033464"/>
            <a:ext cx="2605405" cy="2623706"/>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B44A75C-63FB-4769-883D-12F8A87C50A8}"/>
              </a:ext>
            </a:extLst>
          </p:cNvPr>
          <p:cNvPicPr/>
          <p:nvPr/>
        </p:nvPicPr>
        <p:blipFill>
          <a:blip r:embed="rId4"/>
          <a:stretch>
            <a:fillRect/>
          </a:stretch>
        </p:blipFill>
        <p:spPr bwMode="auto">
          <a:xfrm>
            <a:off x="696912" y="2876549"/>
            <a:ext cx="2670175" cy="12668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4310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vi-VN"/>
              <a:t>Chọn đối tượng</a:t>
            </a:r>
            <a:endParaRPr lang="en-US"/>
          </a:p>
        </p:txBody>
      </p:sp>
      <p:sp>
        <p:nvSpPr>
          <p:cNvPr id="11" name="Text Placeholder 10">
            <a:extLst>
              <a:ext uri="{FF2B5EF4-FFF2-40B4-BE49-F238E27FC236}">
                <a16:creationId xmlns:a16="http://schemas.microsoft.com/office/drawing/2014/main" id="{10F9A262-D18A-49AC-AACF-DD6FFF4AF526}"/>
              </a:ext>
            </a:extLst>
          </p:cNvPr>
          <p:cNvSpPr>
            <a:spLocks noGrp="1"/>
          </p:cNvSpPr>
          <p:nvPr>
            <p:ph type="body" sz="quarter" idx="13"/>
          </p:nvPr>
        </p:nvSpPr>
        <p:spPr>
          <a:xfrm>
            <a:off x="457200" y="1123950"/>
            <a:ext cx="4978400" cy="3429000"/>
          </a:xfrm>
        </p:spPr>
        <p:txBody>
          <a:bodyPr/>
          <a:lstStyle/>
          <a:p>
            <a:r>
              <a:rPr lang="en-US"/>
              <a:t>Bạn có thể nhấp chuột và giữ phím </a:t>
            </a:r>
            <a:r>
              <a:rPr lang="en-US" b="1"/>
              <a:t>CTRL</a:t>
            </a:r>
            <a:r>
              <a:rPr lang="en-US"/>
              <a:t> để chọn tất cả nhiều đối tượng trên một slide, hoặc bạn có thể mở ngăn Selection.</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25</a:t>
            </a:fld>
            <a:endParaRPr lang="en-US"/>
          </a:p>
        </p:txBody>
      </p:sp>
      <p:pic>
        <p:nvPicPr>
          <p:cNvPr id="8" name="Picture 7">
            <a:extLst>
              <a:ext uri="{FF2B5EF4-FFF2-40B4-BE49-F238E27FC236}">
                <a16:creationId xmlns:a16="http://schemas.microsoft.com/office/drawing/2014/main" id="{7643192E-6C5B-4B91-83ED-A934AA6621B8}"/>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007100" y="1721281"/>
            <a:ext cx="2605405" cy="2623706"/>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62CAF839-7C72-4BBB-82EF-6B3A5482DC81}"/>
              </a:ext>
            </a:extLst>
          </p:cNvPr>
          <p:cNvPicPr>
            <a:picLocks noChangeAspect="1"/>
          </p:cNvPicPr>
          <p:nvPr/>
        </p:nvPicPr>
        <p:blipFill rotWithShape="1">
          <a:blip r:embed="rId4"/>
          <a:srcRect l="39306" b="71369"/>
          <a:stretch/>
        </p:blipFill>
        <p:spPr>
          <a:xfrm>
            <a:off x="457200" y="2867081"/>
            <a:ext cx="5441950" cy="1443314"/>
          </a:xfrm>
          <a:prstGeom prst="rect">
            <a:avLst/>
          </a:prstGeom>
        </p:spPr>
      </p:pic>
    </p:spTree>
    <p:extLst>
      <p:ext uri="{BB962C8B-B14F-4D97-AF65-F5344CB8AC3E}">
        <p14:creationId xmlns:p14="http://schemas.microsoft.com/office/powerpoint/2010/main" val="869582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vi-VN"/>
              <a:t>Sử dụng ngăn quản lý đối tượng</a:t>
            </a:r>
            <a:endParaRPr lang="en-US"/>
          </a:p>
        </p:txBody>
      </p:sp>
      <p:sp>
        <p:nvSpPr>
          <p:cNvPr id="11" name="Text Placeholder 10">
            <a:extLst>
              <a:ext uri="{FF2B5EF4-FFF2-40B4-BE49-F238E27FC236}">
                <a16:creationId xmlns:a16="http://schemas.microsoft.com/office/drawing/2014/main" id="{10F9A262-D18A-49AC-AACF-DD6FFF4AF526}"/>
              </a:ext>
            </a:extLst>
          </p:cNvPr>
          <p:cNvSpPr>
            <a:spLocks noGrp="1"/>
          </p:cNvSpPr>
          <p:nvPr>
            <p:ph type="body" sz="quarter" idx="13"/>
          </p:nvPr>
        </p:nvSpPr>
        <p:spPr>
          <a:xfrm>
            <a:off x="457200" y="1123950"/>
            <a:ext cx="4978400" cy="3429000"/>
          </a:xfrm>
        </p:spPr>
        <p:txBody>
          <a:bodyPr/>
          <a:lstStyle/>
          <a:p>
            <a:r>
              <a:rPr lang="en-US"/>
              <a:t>Trong khung </a:t>
            </a:r>
            <a:r>
              <a:rPr lang="en-US" b="1"/>
              <a:t>Selection Pane</a:t>
            </a:r>
            <a:r>
              <a:rPr lang="en-US"/>
              <a:t>, bạn có thể ẩn hoặc hiển thị các đối tượng cụ thể, đổi tên đối tượng và thay đổi thứ tự xuất hiện các đối tượng trên slide.</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26</a:t>
            </a:fld>
            <a:endParaRPr lang="en-US"/>
          </a:p>
        </p:txBody>
      </p:sp>
      <p:pic>
        <p:nvPicPr>
          <p:cNvPr id="9" name="Picture 8">
            <a:extLst>
              <a:ext uri="{FF2B5EF4-FFF2-40B4-BE49-F238E27FC236}">
                <a16:creationId xmlns:a16="http://schemas.microsoft.com/office/drawing/2014/main" id="{89957CE3-5640-4826-8F6D-EE2ECE5D6D0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42280" y="1123950"/>
            <a:ext cx="3055248" cy="2584450"/>
          </a:xfrm>
          <a:prstGeom prst="rect">
            <a:avLst/>
          </a:prstGeom>
          <a:noFill/>
          <a:ln>
            <a:noFill/>
          </a:ln>
        </p:spPr>
      </p:pic>
    </p:spTree>
    <p:extLst>
      <p:ext uri="{BB962C8B-B14F-4D97-AF65-F5344CB8AC3E}">
        <p14:creationId xmlns:p14="http://schemas.microsoft.com/office/powerpoint/2010/main" val="12015744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Tạo Shapes tùy chỉnh</a:t>
            </a:r>
          </a:p>
        </p:txBody>
      </p:sp>
      <p:sp>
        <p:nvSpPr>
          <p:cNvPr id="11" name="Text Placeholder 10">
            <a:extLst>
              <a:ext uri="{FF2B5EF4-FFF2-40B4-BE49-F238E27FC236}">
                <a16:creationId xmlns:a16="http://schemas.microsoft.com/office/drawing/2014/main" id="{10F9A262-D18A-49AC-AACF-DD6FFF4AF526}"/>
              </a:ext>
            </a:extLst>
          </p:cNvPr>
          <p:cNvSpPr>
            <a:spLocks noGrp="1"/>
          </p:cNvSpPr>
          <p:nvPr>
            <p:ph type="body" sz="quarter" idx="13"/>
          </p:nvPr>
        </p:nvSpPr>
        <p:spPr>
          <a:xfrm>
            <a:off x="190500" y="1231900"/>
            <a:ext cx="4000500" cy="3054350"/>
          </a:xfrm>
        </p:spPr>
        <p:txBody>
          <a:bodyPr/>
          <a:lstStyle/>
          <a:p>
            <a:r>
              <a:rPr lang="en-US"/>
              <a:t>Khi cần vẽ một số hình phức tạp, bạn có thể hợp nhất các hình cơ bản để tạo các hình dạng tùy chỉnh.</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27</a:t>
            </a:fld>
            <a:endParaRPr lang="en-US"/>
          </a:p>
        </p:txBody>
      </p:sp>
      <p:pic>
        <p:nvPicPr>
          <p:cNvPr id="8" name="Picture 7">
            <a:extLst>
              <a:ext uri="{FF2B5EF4-FFF2-40B4-BE49-F238E27FC236}">
                <a16:creationId xmlns:a16="http://schemas.microsoft.com/office/drawing/2014/main" id="{979A26DF-B79E-4508-AEAF-0C2ED94097EC}"/>
              </a:ext>
            </a:extLst>
          </p:cNvPr>
          <p:cNvPicPr/>
          <p:nvPr/>
        </p:nvPicPr>
        <p:blipFill rotWithShape="1">
          <a:blip r:embed="rId3"/>
          <a:srcRect l="1915" b="8176"/>
          <a:stretch/>
        </p:blipFill>
        <p:spPr bwMode="auto">
          <a:xfrm>
            <a:off x="4447029" y="751135"/>
            <a:ext cx="4506471" cy="2308686"/>
          </a:xfrm>
          <a:prstGeom prst="rect">
            <a:avLst/>
          </a:prstGeom>
          <a:noFill/>
          <a:ln>
            <a:noFill/>
          </a:ln>
          <a:extLst>
            <a:ext uri="{53640926-AAD7-44D8-BBD7-CCE9431645EC}">
              <a14:shadowObscured xmlns:a14="http://schemas.microsoft.com/office/drawing/2010/main"/>
            </a:ext>
          </a:extLst>
        </p:spPr>
      </p:pic>
      <p:graphicFrame>
        <p:nvGraphicFramePr>
          <p:cNvPr id="3" name="Table 2">
            <a:extLst>
              <a:ext uri="{FF2B5EF4-FFF2-40B4-BE49-F238E27FC236}">
                <a16:creationId xmlns:a16="http://schemas.microsoft.com/office/drawing/2014/main" id="{74637A73-0D19-44B1-90FE-7FDB2EFC10A4}"/>
              </a:ext>
            </a:extLst>
          </p:cNvPr>
          <p:cNvGraphicFramePr>
            <a:graphicFrameLocks noGrp="1"/>
          </p:cNvGraphicFramePr>
          <p:nvPr>
            <p:extLst>
              <p:ext uri="{D42A27DB-BD31-4B8C-83A1-F6EECF244321}">
                <p14:modId xmlns:p14="http://schemas.microsoft.com/office/powerpoint/2010/main" val="936096566"/>
              </p:ext>
            </p:extLst>
          </p:nvPr>
        </p:nvGraphicFramePr>
        <p:xfrm>
          <a:off x="0" y="3184986"/>
          <a:ext cx="9144000" cy="1982080"/>
        </p:xfrm>
        <a:graphic>
          <a:graphicData uri="http://schemas.openxmlformats.org/drawingml/2006/table">
            <a:tbl>
              <a:tblPr firstRow="1" firstCol="1" bandRow="1">
                <a:tableStyleId>{FABFCF23-3B69-468F-B69F-88F6DE6A72F2}</a:tableStyleId>
              </a:tblPr>
              <a:tblGrid>
                <a:gridCol w="1206500">
                  <a:extLst>
                    <a:ext uri="{9D8B030D-6E8A-4147-A177-3AD203B41FA5}">
                      <a16:colId xmlns:a16="http://schemas.microsoft.com/office/drawing/2014/main" val="1817659440"/>
                    </a:ext>
                  </a:extLst>
                </a:gridCol>
                <a:gridCol w="7937500">
                  <a:extLst>
                    <a:ext uri="{9D8B030D-6E8A-4147-A177-3AD203B41FA5}">
                      <a16:colId xmlns:a16="http://schemas.microsoft.com/office/drawing/2014/main" val="3411225081"/>
                    </a:ext>
                  </a:extLst>
                </a:gridCol>
              </a:tblGrid>
              <a:tr h="292290">
                <a:tc>
                  <a:txBody>
                    <a:bodyPr/>
                    <a:lstStyle/>
                    <a:p>
                      <a:pPr marL="228600" algn="l">
                        <a:lnSpc>
                          <a:spcPct val="120000"/>
                        </a:lnSpc>
                        <a:spcAft>
                          <a:spcPts val="0"/>
                        </a:spcAft>
                        <a:tabLst>
                          <a:tab pos="228600" algn="l"/>
                        </a:tabLst>
                      </a:pPr>
                      <a:r>
                        <a:rPr lang="en-US" sz="1600">
                          <a:effectLst/>
                        </a:rPr>
                        <a:t>Union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120000"/>
                        </a:lnSpc>
                        <a:spcAft>
                          <a:spcPts val="0"/>
                        </a:spcAft>
                        <a:tabLst>
                          <a:tab pos="228600" algn="l"/>
                        </a:tabLst>
                      </a:pPr>
                      <a:r>
                        <a:rPr lang="en-US" sz="1600">
                          <a:effectLst/>
                        </a:rPr>
                        <a:t>Tạo một hình mới từ chu vi của hai hoặc nhiều hình chồng chéo.</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294968"/>
                  </a:ext>
                </a:extLst>
              </a:tr>
              <a:tr h="292290">
                <a:tc>
                  <a:txBody>
                    <a:bodyPr/>
                    <a:lstStyle/>
                    <a:p>
                      <a:pPr marL="228600" algn="l">
                        <a:lnSpc>
                          <a:spcPct val="120000"/>
                        </a:lnSpc>
                        <a:spcAft>
                          <a:spcPts val="0"/>
                        </a:spcAft>
                        <a:tabLst>
                          <a:tab pos="228600" algn="l"/>
                        </a:tabLst>
                      </a:pPr>
                      <a:r>
                        <a:rPr lang="en-US" sz="1600">
                          <a:effectLst/>
                        </a:rPr>
                        <a:t>Combine</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120000"/>
                        </a:lnSpc>
                        <a:spcAft>
                          <a:spcPts val="0"/>
                        </a:spcAft>
                        <a:tabLst>
                          <a:tab pos="228600" algn="l"/>
                        </a:tabLst>
                      </a:pPr>
                      <a:r>
                        <a:rPr lang="en-US" sz="1600">
                          <a:effectLst/>
                        </a:rPr>
                        <a:t>Xóa các khu vực có hình được chọn chồng lấp.</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6516778"/>
                  </a:ext>
                </a:extLst>
              </a:tr>
              <a:tr h="540822">
                <a:tc>
                  <a:txBody>
                    <a:bodyPr/>
                    <a:lstStyle/>
                    <a:p>
                      <a:pPr marL="228600" algn="l">
                        <a:lnSpc>
                          <a:spcPct val="120000"/>
                        </a:lnSpc>
                        <a:spcAft>
                          <a:spcPts val="0"/>
                        </a:spcAft>
                        <a:tabLst>
                          <a:tab pos="228600" algn="l"/>
                        </a:tabLst>
                      </a:pPr>
                      <a:r>
                        <a:rPr lang="en-US" sz="1600">
                          <a:effectLst/>
                        </a:rPr>
                        <a:t>Fragment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120000"/>
                        </a:lnSpc>
                        <a:spcAft>
                          <a:spcPts val="0"/>
                        </a:spcAft>
                        <a:tabLst>
                          <a:tab pos="228600" algn="l"/>
                        </a:tabLst>
                      </a:pPr>
                      <a:r>
                        <a:rPr lang="en-US" sz="1600">
                          <a:effectLst/>
                        </a:rPr>
                        <a:t>Phá vỡ hoặc chia hình thành các hình dạng hơn hoặc tạo hình mới từ các đường giao nhau hoặc các khu vực chồng chéo.</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0048515"/>
                  </a:ext>
                </a:extLst>
              </a:tr>
              <a:tr h="540822">
                <a:tc>
                  <a:txBody>
                    <a:bodyPr/>
                    <a:lstStyle/>
                    <a:p>
                      <a:pPr marL="228600" algn="l">
                        <a:lnSpc>
                          <a:spcPct val="120000"/>
                        </a:lnSpc>
                        <a:spcAft>
                          <a:spcPts val="0"/>
                        </a:spcAft>
                        <a:tabLst>
                          <a:tab pos="228600" algn="l"/>
                        </a:tabLst>
                      </a:pPr>
                      <a:r>
                        <a:rPr lang="en-US" sz="1600">
                          <a:effectLst/>
                        </a:rPr>
                        <a:t>Intersect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120000"/>
                        </a:lnSpc>
                        <a:spcAft>
                          <a:spcPts val="0"/>
                        </a:spcAft>
                        <a:tabLst>
                          <a:tab pos="228600" algn="l"/>
                        </a:tabLst>
                      </a:pPr>
                      <a:r>
                        <a:rPr lang="en-US" sz="1600">
                          <a:effectLst/>
                        </a:rPr>
                        <a:t>Xóa các khu vực không chồng lấp trong các hình đã chọn, giữ lại các khu vực chồng lấp.</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5405507"/>
                  </a:ext>
                </a:extLst>
              </a:tr>
              <a:tr h="292290">
                <a:tc>
                  <a:txBody>
                    <a:bodyPr/>
                    <a:lstStyle/>
                    <a:p>
                      <a:pPr marL="228600" algn="l">
                        <a:lnSpc>
                          <a:spcPct val="120000"/>
                        </a:lnSpc>
                        <a:spcAft>
                          <a:spcPts val="0"/>
                        </a:spcAft>
                        <a:tabLst>
                          <a:tab pos="228600" algn="l"/>
                        </a:tabLst>
                      </a:pPr>
                      <a:r>
                        <a:rPr lang="en-US" sz="1600">
                          <a:effectLst/>
                        </a:rPr>
                        <a:t>Subtract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120000"/>
                        </a:lnSpc>
                        <a:spcAft>
                          <a:spcPts val="0"/>
                        </a:spcAft>
                        <a:tabLst>
                          <a:tab pos="228600" algn="l"/>
                        </a:tabLst>
                      </a:pPr>
                      <a:r>
                        <a:rPr lang="en-US" sz="1600">
                          <a:effectLst/>
                        </a:rPr>
                        <a:t>Trừ đi từ hình đầu tiên được chọn (chính) các khu vực nơi các hình khác trùng nhau.</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1954900"/>
                  </a:ext>
                </a:extLst>
              </a:tr>
            </a:tbl>
          </a:graphicData>
        </a:graphic>
      </p:graphicFrame>
    </p:spTree>
    <p:extLst>
      <p:ext uri="{BB962C8B-B14F-4D97-AF65-F5344CB8AC3E}">
        <p14:creationId xmlns:p14="http://schemas.microsoft.com/office/powerpoint/2010/main" val="25995303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Tạo Shapes tùy chỉnh</a:t>
            </a:r>
          </a:p>
        </p:txBody>
      </p:sp>
      <p:sp>
        <p:nvSpPr>
          <p:cNvPr id="11" name="Text Placeholder 10">
            <a:extLst>
              <a:ext uri="{FF2B5EF4-FFF2-40B4-BE49-F238E27FC236}">
                <a16:creationId xmlns:a16="http://schemas.microsoft.com/office/drawing/2014/main" id="{10F9A262-D18A-49AC-AACF-DD6FFF4AF526}"/>
              </a:ext>
            </a:extLst>
          </p:cNvPr>
          <p:cNvSpPr>
            <a:spLocks noGrp="1"/>
          </p:cNvSpPr>
          <p:nvPr>
            <p:ph type="body" sz="quarter" idx="13"/>
          </p:nvPr>
        </p:nvSpPr>
        <p:spPr>
          <a:xfrm>
            <a:off x="407890" y="917576"/>
            <a:ext cx="4000500" cy="3054350"/>
          </a:xfrm>
        </p:spPr>
        <p:txBody>
          <a:bodyPr/>
          <a:lstStyle/>
          <a:p>
            <a:pPr lvl="0"/>
            <a:r>
              <a:rPr lang="es-MX"/>
              <a:t>Trên thẻ Draw, trong nhóm Pen, sử dụng chuột hoặc thiết bị bút để vẽ hình dạng tùy ý. </a:t>
            </a:r>
            <a:endParaRPr lang="en-US"/>
          </a:p>
          <a:p>
            <a:r>
              <a:rPr lang="en-US"/>
              <a:t> Khi vẽ xong  cho phép chuyển bản vẽ mực thành hình shapes c</a:t>
            </a:r>
            <a:r>
              <a:rPr lang="vi-VN"/>
              <a:t>ơ</a:t>
            </a:r>
            <a:r>
              <a:rPr lang="en-US"/>
              <a:t> bản.</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28</a:t>
            </a:fld>
            <a:endParaRPr lang="en-US"/>
          </a:p>
        </p:txBody>
      </p:sp>
      <p:pic>
        <p:nvPicPr>
          <p:cNvPr id="9" name="Picture 8">
            <a:extLst>
              <a:ext uri="{FF2B5EF4-FFF2-40B4-BE49-F238E27FC236}">
                <a16:creationId xmlns:a16="http://schemas.microsoft.com/office/drawing/2014/main" id="{DDBE8182-4AFE-4FD3-ADF6-88F41A3216F6}"/>
              </a:ext>
            </a:extLst>
          </p:cNvPr>
          <p:cNvPicPr/>
          <p:nvPr/>
        </p:nvPicPr>
        <p:blipFill>
          <a:blip r:embed="rId3"/>
          <a:stretch>
            <a:fillRect/>
          </a:stretch>
        </p:blipFill>
        <p:spPr>
          <a:xfrm>
            <a:off x="4708525" y="820539"/>
            <a:ext cx="3346450" cy="2239209"/>
          </a:xfrm>
          <a:prstGeom prst="rect">
            <a:avLst/>
          </a:prstGeom>
        </p:spPr>
      </p:pic>
      <p:pic>
        <p:nvPicPr>
          <p:cNvPr id="10" name="Picture 9">
            <a:extLst>
              <a:ext uri="{FF2B5EF4-FFF2-40B4-BE49-F238E27FC236}">
                <a16:creationId xmlns:a16="http://schemas.microsoft.com/office/drawing/2014/main" id="{D4419FA1-DD1E-4673-BEF4-26D31210FFEA}"/>
              </a:ext>
            </a:extLst>
          </p:cNvPr>
          <p:cNvPicPr/>
          <p:nvPr/>
        </p:nvPicPr>
        <p:blipFill>
          <a:blip r:embed="rId4"/>
          <a:stretch>
            <a:fillRect/>
          </a:stretch>
        </p:blipFill>
        <p:spPr>
          <a:xfrm>
            <a:off x="4686300" y="3158173"/>
            <a:ext cx="1695450" cy="1510665"/>
          </a:xfrm>
          <a:prstGeom prst="rect">
            <a:avLst/>
          </a:prstGeom>
        </p:spPr>
      </p:pic>
      <p:pic>
        <p:nvPicPr>
          <p:cNvPr id="12" name="Picture 11">
            <a:extLst>
              <a:ext uri="{FF2B5EF4-FFF2-40B4-BE49-F238E27FC236}">
                <a16:creationId xmlns:a16="http://schemas.microsoft.com/office/drawing/2014/main" id="{FFA18022-1072-4BCA-8D4E-42FFFFA1A1E8}"/>
              </a:ext>
            </a:extLst>
          </p:cNvPr>
          <p:cNvPicPr/>
          <p:nvPr/>
        </p:nvPicPr>
        <p:blipFill>
          <a:blip r:embed="rId5"/>
          <a:stretch>
            <a:fillRect/>
          </a:stretch>
        </p:blipFill>
        <p:spPr>
          <a:xfrm>
            <a:off x="6587172" y="3127058"/>
            <a:ext cx="1707629" cy="1510665"/>
          </a:xfrm>
          <a:prstGeom prst="rect">
            <a:avLst/>
          </a:prstGeom>
        </p:spPr>
      </p:pic>
    </p:spTree>
    <p:extLst>
      <p:ext uri="{BB962C8B-B14F-4D97-AF65-F5344CB8AC3E}">
        <p14:creationId xmlns:p14="http://schemas.microsoft.com/office/powerpoint/2010/main" val="18808461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Sử dụng lại hình vẽ tùy chỉnh</a:t>
            </a:r>
          </a:p>
        </p:txBody>
      </p:sp>
      <p:sp>
        <p:nvSpPr>
          <p:cNvPr id="11" name="Text Placeholder 10">
            <a:extLst>
              <a:ext uri="{FF2B5EF4-FFF2-40B4-BE49-F238E27FC236}">
                <a16:creationId xmlns:a16="http://schemas.microsoft.com/office/drawing/2014/main" id="{10F9A262-D18A-49AC-AACF-DD6FFF4AF526}"/>
              </a:ext>
            </a:extLst>
          </p:cNvPr>
          <p:cNvSpPr>
            <a:spLocks noGrp="1"/>
          </p:cNvSpPr>
          <p:nvPr>
            <p:ph type="body" sz="quarter" idx="13"/>
          </p:nvPr>
        </p:nvSpPr>
        <p:spPr>
          <a:xfrm>
            <a:off x="407890" y="917576"/>
            <a:ext cx="4000500" cy="3054350"/>
          </a:xfrm>
        </p:spPr>
        <p:txBody>
          <a:bodyPr/>
          <a:lstStyle/>
          <a:p>
            <a:r>
              <a:rPr lang="en-US"/>
              <a:t>Sau khi hoàn chỉnh hình vẽ, có thể lưu dưới dạng hình ảnh ở nhiều định dạng phổ biến (ví dụ: GIF, JPEG hoặc PNG) để sử dụng lại chúng trong các ứng dụng khác.</a:t>
            </a:r>
          </a:p>
          <a:p>
            <a:pPr lvl="0"/>
            <a:endParaRPr lang="en-US"/>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29</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25" name="Picture 24">
            <a:extLst>
              <a:ext uri="{FF2B5EF4-FFF2-40B4-BE49-F238E27FC236}">
                <a16:creationId xmlns:a16="http://schemas.microsoft.com/office/drawing/2014/main" id="{C50535B9-5437-467A-A9E0-BC1259FDCC4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1874"/>
          <a:stretch/>
        </p:blipFill>
        <p:spPr>
          <a:xfrm>
            <a:off x="6717180" y="917576"/>
            <a:ext cx="1638140" cy="3616794"/>
          </a:xfrm>
          <a:prstGeom prst="rect">
            <a:avLst/>
          </a:prstGeom>
        </p:spPr>
      </p:pic>
      <p:pic>
        <p:nvPicPr>
          <p:cNvPr id="30" name="Picture 29">
            <a:extLst>
              <a:ext uri="{FF2B5EF4-FFF2-40B4-BE49-F238E27FC236}">
                <a16:creationId xmlns:a16="http://schemas.microsoft.com/office/drawing/2014/main" id="{21848297-054E-4136-AB23-D99DE2E0107D}"/>
              </a:ext>
            </a:extLst>
          </p:cNvPr>
          <p:cNvPicPr>
            <a:picLocks noChangeAspect="1"/>
          </p:cNvPicPr>
          <p:nvPr/>
        </p:nvPicPr>
        <p:blipFill rotWithShape="1">
          <a:blip r:embed="rId6"/>
          <a:srcRect l="60556" t="26161" r="26540" b="47900"/>
          <a:stretch/>
        </p:blipFill>
        <p:spPr>
          <a:xfrm>
            <a:off x="4502625" y="893548"/>
            <a:ext cx="2050575" cy="2317365"/>
          </a:xfrm>
          <a:prstGeom prst="rect">
            <a:avLst/>
          </a:prstGeom>
        </p:spPr>
      </p:pic>
    </p:spTree>
    <p:extLst>
      <p:ext uri="{BB962C8B-B14F-4D97-AF65-F5344CB8AC3E}">
        <p14:creationId xmlns:p14="http://schemas.microsoft.com/office/powerpoint/2010/main" val="982252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Chèn Media</a:t>
            </a:r>
            <a:endParaRPr lang="en-US" dirty="0"/>
          </a:p>
        </p:txBody>
      </p:sp>
      <p:sp>
        <p:nvSpPr>
          <p:cNvPr id="3" name="Content Placeholder 2"/>
          <p:cNvSpPr>
            <a:spLocks noGrp="1"/>
          </p:cNvSpPr>
          <p:nvPr>
            <p:ph type="body" sz="quarter" idx="13"/>
          </p:nvPr>
        </p:nvSpPr>
        <p:spPr>
          <a:xfrm>
            <a:off x="189571" y="1024128"/>
            <a:ext cx="5742878" cy="3468499"/>
          </a:xfrm>
        </p:spPr>
        <p:txBody>
          <a:bodyPr/>
          <a:lstStyle/>
          <a:p>
            <a:r>
              <a:rPr lang="en-US"/>
              <a:t>Các yếu tố đa phương tiện như đồ họa, hình ảnh, video và âm thanh, nhằm tăng sự hấp dẫn và tính trực quan của bài trình chiếu, </a:t>
            </a:r>
          </a:p>
          <a:p>
            <a:r>
              <a:rPr lang="en-US"/>
              <a:t>Các yếu tố đa phương tiện giúp người xem vừa nhìn và nghe những gì đang được truyền tải.</a:t>
            </a:r>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3</a:t>
            </a:fld>
            <a:endParaRPr lang="en-US"/>
          </a:p>
        </p:txBody>
      </p:sp>
      <p:sp>
        <p:nvSpPr>
          <p:cNvPr id="4" name="Smiley Face 3">
            <a:extLst>
              <a:ext uri="{FF2B5EF4-FFF2-40B4-BE49-F238E27FC236}">
                <a16:creationId xmlns:a16="http://schemas.microsoft.com/office/drawing/2014/main" id="{B54BA8F5-AFAA-4A65-905B-F485894B6744}"/>
              </a:ext>
            </a:extLst>
          </p:cNvPr>
          <p:cNvSpPr/>
          <p:nvPr/>
        </p:nvSpPr>
        <p:spPr>
          <a:xfrm>
            <a:off x="7662153" y="215161"/>
            <a:ext cx="1183532" cy="1183532"/>
          </a:xfrm>
          <a:prstGeom prst="smileyFac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120BB34-DD25-42CC-AE3C-0E545EE7A72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01188" y="1376839"/>
            <a:ext cx="2532823" cy="1416367"/>
          </a:xfrm>
          <a:prstGeom prst="rect">
            <a:avLst/>
          </a:prstGeom>
        </p:spPr>
      </p:pic>
      <p:pic>
        <p:nvPicPr>
          <p:cNvPr id="17" name="Picture 16">
            <a:extLst>
              <a:ext uri="{FF2B5EF4-FFF2-40B4-BE49-F238E27FC236}">
                <a16:creationId xmlns:a16="http://schemas.microsoft.com/office/drawing/2014/main" id="{353ECF39-CF44-4D58-ADFE-2B0604C0186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384110" y="2480010"/>
            <a:ext cx="2529596" cy="2529596"/>
          </a:xfrm>
          <a:prstGeom prst="rect">
            <a:avLst/>
          </a:prstGeom>
        </p:spPr>
      </p:pic>
    </p:spTree>
    <p:extLst>
      <p:ext uri="{BB962C8B-B14F-4D97-AF65-F5344CB8AC3E}">
        <p14:creationId xmlns:p14="http://schemas.microsoft.com/office/powerpoint/2010/main" val="26706556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Hình ảnh (Pictures/Images)</a:t>
            </a:r>
          </a:p>
        </p:txBody>
      </p:sp>
      <p:sp>
        <p:nvSpPr>
          <p:cNvPr id="11" name="Text Placeholder 10">
            <a:extLst>
              <a:ext uri="{FF2B5EF4-FFF2-40B4-BE49-F238E27FC236}">
                <a16:creationId xmlns:a16="http://schemas.microsoft.com/office/drawing/2014/main" id="{10F9A262-D18A-49AC-AACF-DD6FFF4AF526}"/>
              </a:ext>
            </a:extLst>
          </p:cNvPr>
          <p:cNvSpPr>
            <a:spLocks noGrp="1"/>
          </p:cNvSpPr>
          <p:nvPr>
            <p:ph type="body" sz="quarter" idx="13"/>
          </p:nvPr>
        </p:nvSpPr>
        <p:spPr>
          <a:xfrm>
            <a:off x="407889" y="1181100"/>
            <a:ext cx="8424825" cy="2790826"/>
          </a:xfrm>
        </p:spPr>
        <p:txBody>
          <a:bodyPr/>
          <a:lstStyle/>
          <a:p>
            <a:r>
              <a:rPr lang="en-US"/>
              <a:t>Hình ảnh (Pictures/Images) là một loại đối tượng đa phương tiện khác có thể thêm vào bài trình chiếu để minh họa trực quan. </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30</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10" name="Picture 9">
            <a:extLst>
              <a:ext uri="{FF2B5EF4-FFF2-40B4-BE49-F238E27FC236}">
                <a16:creationId xmlns:a16="http://schemas.microsoft.com/office/drawing/2014/main" id="{1CE3535E-B139-4323-970A-AE3ABCA73A53}"/>
              </a:ext>
            </a:extLst>
          </p:cNvPr>
          <p:cNvPicPr/>
          <p:nvPr/>
        </p:nvPicPr>
        <p:blipFill>
          <a:blip r:embed="rId5"/>
          <a:stretch>
            <a:fillRect/>
          </a:stretch>
        </p:blipFill>
        <p:spPr>
          <a:xfrm>
            <a:off x="686930" y="2647477"/>
            <a:ext cx="7997711" cy="1060931"/>
          </a:xfrm>
          <a:prstGeom prst="rect">
            <a:avLst/>
          </a:prstGeom>
        </p:spPr>
      </p:pic>
    </p:spTree>
    <p:extLst>
      <p:ext uri="{BB962C8B-B14F-4D97-AF65-F5344CB8AC3E}">
        <p14:creationId xmlns:p14="http://schemas.microsoft.com/office/powerpoint/2010/main" val="14274161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Hình ảnh (Pictures/Images) – Chèn ảnh</a:t>
            </a:r>
          </a:p>
        </p:txBody>
      </p:sp>
      <p:sp>
        <p:nvSpPr>
          <p:cNvPr id="11" name="Text Placeholder 10">
            <a:extLst>
              <a:ext uri="{FF2B5EF4-FFF2-40B4-BE49-F238E27FC236}">
                <a16:creationId xmlns:a16="http://schemas.microsoft.com/office/drawing/2014/main" id="{10F9A262-D18A-49AC-AACF-DD6FFF4AF526}"/>
              </a:ext>
            </a:extLst>
          </p:cNvPr>
          <p:cNvSpPr>
            <a:spLocks noGrp="1"/>
          </p:cNvSpPr>
          <p:nvPr>
            <p:ph type="body" sz="quarter" idx="13"/>
          </p:nvPr>
        </p:nvSpPr>
        <p:spPr>
          <a:xfrm>
            <a:off x="407889" y="963606"/>
            <a:ext cx="8469411" cy="3008320"/>
          </a:xfrm>
        </p:spPr>
        <p:txBody>
          <a:bodyPr/>
          <a:lstStyle/>
          <a:p>
            <a:pPr>
              <a:buFont typeface="Wingdings" panose="05000000000000000000" pitchFamily="2" charset="2"/>
              <a:buChar char="v"/>
            </a:pPr>
            <a:r>
              <a:rPr lang="en-US"/>
              <a:t>Có thể chèn ảnh vào bài trình chiếu từ nhiều nguồn:</a:t>
            </a:r>
          </a:p>
          <a:p>
            <a:pPr lvl="2">
              <a:buFont typeface="Wingdings" panose="05000000000000000000" pitchFamily="2" charset="2"/>
              <a:buChar char="§"/>
            </a:pPr>
            <a:r>
              <a:rPr lang="en-US"/>
              <a:t>Hình ảnh khôngTừ các tập tin ảnh được lưu trên máy tính</a:t>
            </a:r>
          </a:p>
          <a:p>
            <a:pPr lvl="2">
              <a:buFont typeface="Wingdings" panose="05000000000000000000" pitchFamily="2" charset="2"/>
              <a:buChar char="§"/>
            </a:pPr>
            <a:r>
              <a:rPr lang="en-US"/>
              <a:t>Từ các tập tin ảnh tìm thấy trực tuyến bằng công cụ tìm kiếm Bing hoặc từ các nguồn lưu trữ trực tuyến như OneDrive, Facebook và Flickr.</a:t>
            </a:r>
            <a:br>
              <a:rPr lang="en-US"/>
            </a:br>
            <a:r>
              <a:rPr lang="en-US"/>
              <a:t>(cần đăng ký liên kết dịch vụ với tài khoản Microsoft).</a:t>
            </a:r>
          </a:p>
          <a:p>
            <a:pPr>
              <a:buFont typeface="Wingdings" panose="05000000000000000000" pitchFamily="2" charset="2"/>
              <a:buChar char="v"/>
            </a:pPr>
            <a:r>
              <a:rPr lang="en-US"/>
              <a:t> Không nhất thiết phải có Placeholder để hiển thị.</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31</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9" name="Picture 8">
            <a:extLst>
              <a:ext uri="{FF2B5EF4-FFF2-40B4-BE49-F238E27FC236}">
                <a16:creationId xmlns:a16="http://schemas.microsoft.com/office/drawing/2014/main" id="{23AB5E91-14C7-484B-A649-93EFEA313FE4}"/>
              </a:ext>
            </a:extLst>
          </p:cNvPr>
          <p:cNvPicPr/>
          <p:nvPr/>
        </p:nvPicPr>
        <p:blipFill>
          <a:blip r:embed="rId5"/>
          <a:stretch>
            <a:fillRect/>
          </a:stretch>
        </p:blipFill>
        <p:spPr bwMode="auto">
          <a:xfrm>
            <a:off x="2943987" y="3319440"/>
            <a:ext cx="3075813" cy="1304972"/>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60051108-3F72-4EE7-AFF6-592362886F89}"/>
              </a:ext>
            </a:extLst>
          </p:cNvPr>
          <p:cNvPicPr>
            <a:picLocks noChangeAspect="1"/>
          </p:cNvPicPr>
          <p:nvPr/>
        </p:nvPicPr>
        <p:blipFill rotWithShape="1">
          <a:blip r:embed="rId6"/>
          <a:srcRect l="61805" t="35456" r="13611" b="25420"/>
          <a:stretch/>
        </p:blipFill>
        <p:spPr>
          <a:xfrm>
            <a:off x="903558" y="3206846"/>
            <a:ext cx="1724421" cy="1542950"/>
          </a:xfrm>
          <a:prstGeom prst="rect">
            <a:avLst/>
          </a:prstGeom>
        </p:spPr>
      </p:pic>
      <p:pic>
        <p:nvPicPr>
          <p:cNvPr id="10" name="Picture 9">
            <a:extLst>
              <a:ext uri="{FF2B5EF4-FFF2-40B4-BE49-F238E27FC236}">
                <a16:creationId xmlns:a16="http://schemas.microsoft.com/office/drawing/2014/main" id="{43B3FE9D-F88D-49CB-9F0B-BE216585B78F}"/>
              </a:ext>
            </a:extLst>
          </p:cNvPr>
          <p:cNvPicPr/>
          <p:nvPr/>
        </p:nvPicPr>
        <p:blipFill>
          <a:blip r:embed="rId7"/>
          <a:stretch>
            <a:fillRect/>
          </a:stretch>
        </p:blipFill>
        <p:spPr>
          <a:xfrm>
            <a:off x="6415138" y="3319440"/>
            <a:ext cx="2462161" cy="1387542"/>
          </a:xfrm>
          <a:prstGeom prst="rect">
            <a:avLst/>
          </a:prstGeom>
        </p:spPr>
      </p:pic>
    </p:spTree>
    <p:extLst>
      <p:ext uri="{BB962C8B-B14F-4D97-AF65-F5344CB8AC3E}">
        <p14:creationId xmlns:p14="http://schemas.microsoft.com/office/powerpoint/2010/main" val="19918338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Chèn ảnh từ tập tin trên máy tính</a:t>
            </a:r>
          </a:p>
        </p:txBody>
      </p:sp>
      <p:sp>
        <p:nvSpPr>
          <p:cNvPr id="11" name="Text Placeholder 10">
            <a:extLst>
              <a:ext uri="{FF2B5EF4-FFF2-40B4-BE49-F238E27FC236}">
                <a16:creationId xmlns:a16="http://schemas.microsoft.com/office/drawing/2014/main" id="{10F9A262-D18A-49AC-AACF-DD6FFF4AF526}"/>
              </a:ext>
            </a:extLst>
          </p:cNvPr>
          <p:cNvSpPr>
            <a:spLocks noGrp="1"/>
          </p:cNvSpPr>
          <p:nvPr>
            <p:ph type="body" sz="quarter" idx="13"/>
          </p:nvPr>
        </p:nvSpPr>
        <p:spPr>
          <a:xfrm>
            <a:off x="228601" y="819150"/>
            <a:ext cx="8782050" cy="3810000"/>
          </a:xfrm>
        </p:spPr>
        <p:txBody>
          <a:bodyPr/>
          <a:lstStyle/>
          <a:p>
            <a:pPr marL="0" lvl="0" indent="0">
              <a:buNone/>
            </a:pPr>
            <a:r>
              <a:rPr lang="en-US"/>
              <a:t>Khi sử dụng Insert để chèn ảnh, PowerPoint cung cấp ba tùy chọn:</a:t>
            </a:r>
          </a:p>
          <a:p>
            <a:pPr lvl="0"/>
            <a:r>
              <a:rPr lang="en-US" b="1"/>
              <a:t>Insert </a:t>
            </a:r>
            <a:r>
              <a:rPr lang="en-US"/>
              <a:t>(nhúng hình ảnh vào slide): hình ảnh được lưu trữ trong tập tin trình chiếu. Không còn sự liên hệ giữa tập tin gốc và tập tin hình ảnh nhúng trong bài trình chiếu.</a:t>
            </a:r>
          </a:p>
          <a:p>
            <a:pPr lvl="0"/>
            <a:r>
              <a:rPr lang="en-US" b="1"/>
              <a:t>Link to File </a:t>
            </a:r>
            <a:r>
              <a:rPr lang="en-US"/>
              <a:t>(liên kết đến tập tin ảnh): một kết nối được tạo ra giữa tập tin ảnh và bài trình chiếu. Các tập tin ảnh được lưu trữ bên ngoài tập tin trình chiếu. Nếu tập tin ảnh được cập nhật, những cập nhật đó sẽ đ</a:t>
            </a:r>
            <a:r>
              <a:rPr lang="vi-VN"/>
              <a:t>ư</a:t>
            </a:r>
            <a:r>
              <a:rPr lang="en-US"/>
              <a:t>ợc thay đổi hình ảnh trong bài trình chiếu.</a:t>
            </a:r>
          </a:p>
          <a:p>
            <a:pPr lvl="0"/>
            <a:r>
              <a:rPr lang="en-US"/>
              <a:t>I</a:t>
            </a:r>
            <a:r>
              <a:rPr lang="en-US" b="1"/>
              <a:t>nsert and Link </a:t>
            </a:r>
            <a:r>
              <a:rPr lang="en-US"/>
              <a:t>(thực hiện cả hai điều trên).</a:t>
            </a:r>
          </a:p>
          <a:p>
            <a:pPr>
              <a:buFont typeface="Wingdings" panose="05000000000000000000" pitchFamily="2" charset="2"/>
              <a:buChar char="v"/>
            </a:pPr>
            <a:endParaRPr lang="en-US"/>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32</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12" name="Picture 11">
            <a:extLst>
              <a:ext uri="{FF2B5EF4-FFF2-40B4-BE49-F238E27FC236}">
                <a16:creationId xmlns:a16="http://schemas.microsoft.com/office/drawing/2014/main" id="{719A7E89-B824-4EAB-AF78-958782983DEB}"/>
              </a:ext>
            </a:extLst>
          </p:cNvPr>
          <p:cNvPicPr/>
          <p:nvPr/>
        </p:nvPicPr>
        <p:blipFill>
          <a:blip r:embed="rId5"/>
          <a:stretch>
            <a:fillRect/>
          </a:stretch>
        </p:blipFill>
        <p:spPr>
          <a:xfrm>
            <a:off x="7010400" y="3645693"/>
            <a:ext cx="1904999" cy="983457"/>
          </a:xfrm>
          <a:prstGeom prst="rect">
            <a:avLst/>
          </a:prstGeom>
        </p:spPr>
      </p:pic>
    </p:spTree>
    <p:extLst>
      <p:ext uri="{BB962C8B-B14F-4D97-AF65-F5344CB8AC3E}">
        <p14:creationId xmlns:p14="http://schemas.microsoft.com/office/powerpoint/2010/main" val="24528321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Chèn ảnh từ tập tin trên máy tính</a:t>
            </a:r>
          </a:p>
        </p:txBody>
      </p:sp>
      <p:sp>
        <p:nvSpPr>
          <p:cNvPr id="11" name="Text Placeholder 10">
            <a:extLst>
              <a:ext uri="{FF2B5EF4-FFF2-40B4-BE49-F238E27FC236}">
                <a16:creationId xmlns:a16="http://schemas.microsoft.com/office/drawing/2014/main" id="{10F9A262-D18A-49AC-AACF-DD6FFF4AF526}"/>
              </a:ext>
            </a:extLst>
          </p:cNvPr>
          <p:cNvSpPr>
            <a:spLocks noGrp="1"/>
          </p:cNvSpPr>
          <p:nvPr>
            <p:ph type="body" sz="quarter" idx="13"/>
          </p:nvPr>
        </p:nvSpPr>
        <p:spPr>
          <a:xfrm>
            <a:off x="228601" y="819150"/>
            <a:ext cx="8782050" cy="4085432"/>
          </a:xfrm>
        </p:spPr>
        <p:txBody>
          <a:bodyPr/>
          <a:lstStyle/>
          <a:p>
            <a:pPr marL="0" lvl="0" indent="0">
              <a:buNone/>
            </a:pPr>
            <a:r>
              <a:rPr lang="en-US"/>
              <a:t>Để xác định nên chọn Insert hoặc Link to File:</a:t>
            </a:r>
          </a:p>
          <a:p>
            <a:pPr lvl="0">
              <a:buFont typeface="Wingdings" panose="05000000000000000000" pitchFamily="2" charset="2"/>
              <a:buChar char="v"/>
            </a:pPr>
            <a:r>
              <a:rPr lang="en-US"/>
              <a:t>Chọn </a:t>
            </a:r>
            <a:r>
              <a:rPr lang="en-US" b="1"/>
              <a:t>Insert</a:t>
            </a:r>
            <a:r>
              <a:rPr lang="en-US"/>
              <a:t> khi:</a:t>
            </a:r>
          </a:p>
          <a:p>
            <a:pPr lvl="2"/>
            <a:r>
              <a:rPr lang="en-US"/>
              <a:t>Mỗi tập tin ảnh có dung lượng dưới 100KB.</a:t>
            </a:r>
          </a:p>
          <a:p>
            <a:pPr lvl="2"/>
            <a:r>
              <a:rPr lang="en-US"/>
              <a:t>Muốn tất cả các tập tin hình ảnh được chứa trong bài trình chiếu thay vì được liên kết với nó.</a:t>
            </a:r>
          </a:p>
          <a:p>
            <a:pPr lvl="2"/>
            <a:r>
              <a:rPr lang="en-US"/>
              <a:t>Không có kế hoạch thay đổi các tập tin nguồn.</a:t>
            </a:r>
          </a:p>
          <a:p>
            <a:pPr lvl="0">
              <a:buFont typeface="Wingdings" panose="05000000000000000000" pitchFamily="2" charset="2"/>
              <a:buChar char="v"/>
            </a:pPr>
            <a:r>
              <a:rPr lang="en-US"/>
              <a:t>Chọn </a:t>
            </a:r>
            <a:r>
              <a:rPr lang="en-US" b="1"/>
              <a:t>Link to File</a:t>
            </a:r>
            <a:r>
              <a:rPr lang="en-US"/>
              <a:t> khi:</a:t>
            </a:r>
          </a:p>
          <a:p>
            <a:pPr lvl="1"/>
            <a:r>
              <a:rPr lang="en-US"/>
              <a:t>Tập tin ảnh có dung lượng 100KB trở lên.</a:t>
            </a:r>
          </a:p>
          <a:p>
            <a:pPr lvl="1"/>
            <a:r>
              <a:rPr lang="en-US"/>
              <a:t>Có kế hoạch thay đổi các tập tin ảnh nguồn.</a:t>
            </a:r>
          </a:p>
          <a:p>
            <a:pPr lvl="1"/>
            <a:r>
              <a:rPr lang="en-US"/>
              <a:t>Dự định sử dụng tính năng Package for CD để đóng gói bài trình chiếu.</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33</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10" name="Picture 9">
            <a:extLst>
              <a:ext uri="{FF2B5EF4-FFF2-40B4-BE49-F238E27FC236}">
                <a16:creationId xmlns:a16="http://schemas.microsoft.com/office/drawing/2014/main" id="{D8ECE3E1-4F5C-4144-A360-9D98115D1828}"/>
              </a:ext>
            </a:extLst>
          </p:cNvPr>
          <p:cNvPicPr/>
          <p:nvPr/>
        </p:nvPicPr>
        <p:blipFill>
          <a:blip r:embed="rId5"/>
          <a:stretch>
            <a:fillRect/>
          </a:stretch>
        </p:blipFill>
        <p:spPr>
          <a:xfrm>
            <a:off x="10210800" y="3237707"/>
            <a:ext cx="2957830" cy="1666875"/>
          </a:xfrm>
          <a:prstGeom prst="rect">
            <a:avLst/>
          </a:prstGeom>
        </p:spPr>
      </p:pic>
      <p:pic>
        <p:nvPicPr>
          <p:cNvPr id="12" name="Picture 11">
            <a:extLst>
              <a:ext uri="{FF2B5EF4-FFF2-40B4-BE49-F238E27FC236}">
                <a16:creationId xmlns:a16="http://schemas.microsoft.com/office/drawing/2014/main" id="{719A7E89-B824-4EAB-AF78-958782983DEB}"/>
              </a:ext>
            </a:extLst>
          </p:cNvPr>
          <p:cNvPicPr/>
          <p:nvPr/>
        </p:nvPicPr>
        <p:blipFill>
          <a:blip r:embed="rId6"/>
          <a:stretch>
            <a:fillRect/>
          </a:stretch>
        </p:blipFill>
        <p:spPr>
          <a:xfrm>
            <a:off x="-1773336" y="3120390"/>
            <a:ext cx="1152525" cy="712470"/>
          </a:xfrm>
          <a:prstGeom prst="rect">
            <a:avLst/>
          </a:prstGeom>
        </p:spPr>
      </p:pic>
    </p:spTree>
    <p:extLst>
      <p:ext uri="{BB962C8B-B14F-4D97-AF65-F5344CB8AC3E}">
        <p14:creationId xmlns:p14="http://schemas.microsoft.com/office/powerpoint/2010/main" val="16520304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Chèn ảnh từ trực tuyến</a:t>
            </a:r>
          </a:p>
        </p:txBody>
      </p:sp>
      <p:sp>
        <p:nvSpPr>
          <p:cNvPr id="11" name="Text Placeholder 10">
            <a:extLst>
              <a:ext uri="{FF2B5EF4-FFF2-40B4-BE49-F238E27FC236}">
                <a16:creationId xmlns:a16="http://schemas.microsoft.com/office/drawing/2014/main" id="{10F9A262-D18A-49AC-AACF-DD6FFF4AF526}"/>
              </a:ext>
            </a:extLst>
          </p:cNvPr>
          <p:cNvSpPr>
            <a:spLocks noGrp="1"/>
          </p:cNvSpPr>
          <p:nvPr>
            <p:ph type="body" sz="quarter" idx="13"/>
          </p:nvPr>
        </p:nvSpPr>
        <p:spPr>
          <a:xfrm>
            <a:off x="228601" y="1229297"/>
            <a:ext cx="5180879" cy="3675285"/>
          </a:xfrm>
        </p:spPr>
        <p:txBody>
          <a:bodyPr/>
          <a:lstStyle/>
          <a:p>
            <a:pPr marL="171450" indent="-171450">
              <a:buFont typeface="Wingdings" panose="05000000000000000000" pitchFamily="2" charset="2"/>
              <a:buChar char="v"/>
            </a:pPr>
            <a:r>
              <a:rPr lang="en-US" sz="2200"/>
              <a:t>Trên thẻ Insert, trong nhóm Images, bấm </a:t>
            </a:r>
            <a:r>
              <a:rPr lang="en-US" sz="2200" b="1"/>
              <a:t>Online Pictures</a:t>
            </a:r>
            <a:r>
              <a:rPr lang="en-US" sz="2200"/>
              <a:t>.</a:t>
            </a:r>
          </a:p>
          <a:p>
            <a:pPr marL="514350" lvl="1" indent="-171450"/>
            <a:r>
              <a:rPr lang="en-US" b="1"/>
              <a:t>Bing Image Search</a:t>
            </a:r>
            <a:r>
              <a:rPr lang="en-US"/>
              <a:t>: nhập từ khóa và nhấn phím Enter để tìm kiếm hình ảnh trên các trang web thông qua công cụ tìm kiếm Bing.</a:t>
            </a:r>
          </a:p>
          <a:p>
            <a:pPr marL="514350" lvl="1" indent="-171450"/>
            <a:r>
              <a:rPr lang="en-US" b="1"/>
              <a:t>OneDrive – Personal</a:t>
            </a:r>
            <a:r>
              <a:rPr lang="en-US"/>
              <a:t>: tìm kiếm hình ảnh trong OneDrive của bạn.</a:t>
            </a:r>
          </a:p>
          <a:p>
            <a:pPr marL="0" lvl="0" indent="0">
              <a:buNone/>
            </a:pPr>
            <a:endParaRPr lang="en-US"/>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34</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15" name="Picture 14">
            <a:extLst>
              <a:ext uri="{FF2B5EF4-FFF2-40B4-BE49-F238E27FC236}">
                <a16:creationId xmlns:a16="http://schemas.microsoft.com/office/drawing/2014/main" id="{2B1C6900-6A2C-4DD3-B0C2-24F8F5398119}"/>
              </a:ext>
            </a:extLst>
          </p:cNvPr>
          <p:cNvPicPr/>
          <p:nvPr/>
        </p:nvPicPr>
        <p:blipFill>
          <a:blip r:embed="rId5"/>
          <a:stretch>
            <a:fillRect/>
          </a:stretch>
        </p:blipFill>
        <p:spPr bwMode="auto">
          <a:xfrm>
            <a:off x="5409480" y="1476069"/>
            <a:ext cx="3575287" cy="1842228"/>
          </a:xfrm>
          <a:prstGeom prst="rect">
            <a:avLst/>
          </a:prstGeom>
          <a:noFill/>
          <a:ln w="6350">
            <a:solidFill>
              <a:schemeClr val="bg1">
                <a:lumMod val="75000"/>
              </a:schemeClr>
            </a:solidFill>
          </a:ln>
        </p:spPr>
      </p:pic>
    </p:spTree>
    <p:extLst>
      <p:ext uri="{BB962C8B-B14F-4D97-AF65-F5344CB8AC3E}">
        <p14:creationId xmlns:p14="http://schemas.microsoft.com/office/powerpoint/2010/main" val="835487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Chèn ảnh từ trực tuyến</a:t>
            </a:r>
          </a:p>
        </p:txBody>
      </p:sp>
      <p:sp>
        <p:nvSpPr>
          <p:cNvPr id="11" name="Text Placeholder 10">
            <a:extLst>
              <a:ext uri="{FF2B5EF4-FFF2-40B4-BE49-F238E27FC236}">
                <a16:creationId xmlns:a16="http://schemas.microsoft.com/office/drawing/2014/main" id="{10F9A262-D18A-49AC-AACF-DD6FFF4AF526}"/>
              </a:ext>
            </a:extLst>
          </p:cNvPr>
          <p:cNvSpPr>
            <a:spLocks noGrp="1"/>
          </p:cNvSpPr>
          <p:nvPr>
            <p:ph type="body" sz="quarter" idx="13"/>
          </p:nvPr>
        </p:nvSpPr>
        <p:spPr>
          <a:xfrm>
            <a:off x="-87411" y="1143720"/>
            <a:ext cx="9002810" cy="3760862"/>
          </a:xfrm>
        </p:spPr>
        <p:txBody>
          <a:bodyPr/>
          <a:lstStyle/>
          <a:p>
            <a:pPr marL="342900" lvl="1" indent="0">
              <a:buNone/>
            </a:pPr>
            <a:r>
              <a:rPr lang="en-US" b="1"/>
              <a:t>Với Bing</a:t>
            </a:r>
            <a:r>
              <a:rPr lang="en-US"/>
              <a:t>: Danh sách kết quả sẽ hiển thị hình ảnh theo từ khóa tìm kiếm, kết quả đã được lọc để chỉ hiển thị các hình có giấy phép Creative Common. Bạn có thể chọn để lọc kết quả theo kích cỡ, loại, màu sắc và loại giấy phép.</a:t>
            </a:r>
          </a:p>
          <a:p>
            <a:pPr marL="0" lvl="0" indent="0">
              <a:buNone/>
            </a:pPr>
            <a:endParaRPr lang="en-US"/>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35</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12" name="Picture 11">
            <a:extLst>
              <a:ext uri="{FF2B5EF4-FFF2-40B4-BE49-F238E27FC236}">
                <a16:creationId xmlns:a16="http://schemas.microsoft.com/office/drawing/2014/main" id="{719A7E89-B824-4EAB-AF78-958782983DEB}"/>
              </a:ext>
            </a:extLst>
          </p:cNvPr>
          <p:cNvPicPr/>
          <p:nvPr/>
        </p:nvPicPr>
        <p:blipFill>
          <a:blip r:embed="rId5"/>
          <a:stretch>
            <a:fillRect/>
          </a:stretch>
        </p:blipFill>
        <p:spPr>
          <a:xfrm>
            <a:off x="-1773336" y="3120390"/>
            <a:ext cx="1152525" cy="712470"/>
          </a:xfrm>
          <a:prstGeom prst="rect">
            <a:avLst/>
          </a:prstGeom>
        </p:spPr>
      </p:pic>
      <p:pic>
        <p:nvPicPr>
          <p:cNvPr id="16" name="Picture 15">
            <a:extLst>
              <a:ext uri="{FF2B5EF4-FFF2-40B4-BE49-F238E27FC236}">
                <a16:creationId xmlns:a16="http://schemas.microsoft.com/office/drawing/2014/main" id="{26676290-54CA-48DA-9F55-8C0A5C259DAD}"/>
              </a:ext>
            </a:extLst>
          </p:cNvPr>
          <p:cNvPicPr/>
          <p:nvPr/>
        </p:nvPicPr>
        <p:blipFill>
          <a:blip r:embed="rId6"/>
          <a:stretch>
            <a:fillRect/>
          </a:stretch>
        </p:blipFill>
        <p:spPr>
          <a:xfrm>
            <a:off x="2376234" y="2273503"/>
            <a:ext cx="4462716" cy="2816657"/>
          </a:xfrm>
          <a:prstGeom prst="rect">
            <a:avLst/>
          </a:prstGeom>
        </p:spPr>
      </p:pic>
    </p:spTree>
    <p:extLst>
      <p:ext uri="{BB962C8B-B14F-4D97-AF65-F5344CB8AC3E}">
        <p14:creationId xmlns:p14="http://schemas.microsoft.com/office/powerpoint/2010/main" val="15035839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Chèn ảnh từ trực tuyến</a:t>
            </a:r>
          </a:p>
        </p:txBody>
      </p:sp>
      <p:sp>
        <p:nvSpPr>
          <p:cNvPr id="14" name="Text Placeholder 13">
            <a:extLst>
              <a:ext uri="{FF2B5EF4-FFF2-40B4-BE49-F238E27FC236}">
                <a16:creationId xmlns:a16="http://schemas.microsoft.com/office/drawing/2014/main" id="{122DC305-8BD6-4DFC-947C-1F0D2B3C62C1}"/>
              </a:ext>
            </a:extLst>
          </p:cNvPr>
          <p:cNvSpPr>
            <a:spLocks noGrp="1"/>
          </p:cNvSpPr>
          <p:nvPr>
            <p:ph type="body" sz="quarter" idx="13"/>
          </p:nvPr>
        </p:nvSpPr>
        <p:spPr>
          <a:xfrm>
            <a:off x="457200" y="1123950"/>
            <a:ext cx="4841310" cy="3429000"/>
          </a:xfrm>
        </p:spPr>
        <p:txBody>
          <a:bodyPr/>
          <a:lstStyle/>
          <a:p>
            <a:r>
              <a:rPr lang="en-US"/>
              <a:t>Chèn hình ảnh</a:t>
            </a:r>
          </a:p>
          <a:p>
            <a:r>
              <a:rPr lang="en-US"/>
              <a:t>Thêm hình ảnh từ dịch vụ trực tuyến khác…</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36</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13" name="Picture 12">
            <a:extLst>
              <a:ext uri="{FF2B5EF4-FFF2-40B4-BE49-F238E27FC236}">
                <a16:creationId xmlns:a16="http://schemas.microsoft.com/office/drawing/2014/main" id="{F052EF04-6F81-4DB0-BF12-948D13875137}"/>
              </a:ext>
            </a:extLst>
          </p:cNvPr>
          <p:cNvPicPr/>
          <p:nvPr/>
        </p:nvPicPr>
        <p:blipFill>
          <a:blip r:embed="rId5"/>
          <a:stretch>
            <a:fillRect/>
          </a:stretch>
        </p:blipFill>
        <p:spPr bwMode="auto">
          <a:xfrm>
            <a:off x="5298511" y="1111211"/>
            <a:ext cx="3388290" cy="36057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66880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Tính năng tự thiết kế của PowerPoint</a:t>
            </a:r>
          </a:p>
        </p:txBody>
      </p:sp>
      <p:sp>
        <p:nvSpPr>
          <p:cNvPr id="14" name="Text Placeholder 13">
            <a:extLst>
              <a:ext uri="{FF2B5EF4-FFF2-40B4-BE49-F238E27FC236}">
                <a16:creationId xmlns:a16="http://schemas.microsoft.com/office/drawing/2014/main" id="{122DC305-8BD6-4DFC-947C-1F0D2B3C62C1}"/>
              </a:ext>
            </a:extLst>
          </p:cNvPr>
          <p:cNvSpPr>
            <a:spLocks noGrp="1"/>
          </p:cNvSpPr>
          <p:nvPr>
            <p:ph type="body" sz="quarter" idx="13"/>
          </p:nvPr>
        </p:nvSpPr>
        <p:spPr>
          <a:xfrm>
            <a:off x="457200" y="1123950"/>
            <a:ext cx="4841310" cy="3429000"/>
          </a:xfrm>
        </p:spPr>
        <p:txBody>
          <a:bodyPr/>
          <a:lstStyle/>
          <a:p>
            <a:r>
              <a:rPr lang="en-US"/>
              <a:t>PowerPoint Designer là một dịch vụ MS Office trực tuyến tự động tạo ra nhiều ý tưởng bố cục cho hình ảnh và nội dung trực quan khác trên slide.</a:t>
            </a:r>
          </a:p>
          <a:p>
            <a:r>
              <a:rPr lang="en-US"/>
              <a:t>Tính năng Designer có sẵn trong các phiên bản đăng ký MS Office (Office 365).</a:t>
            </a:r>
          </a:p>
          <a:p>
            <a:endParaRPr lang="en-US"/>
          </a:p>
          <a:p>
            <a:endParaRPr lang="en-US"/>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37</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9" name="Picture 8">
            <a:extLst>
              <a:ext uri="{FF2B5EF4-FFF2-40B4-BE49-F238E27FC236}">
                <a16:creationId xmlns:a16="http://schemas.microsoft.com/office/drawing/2014/main" id="{744038BE-D919-4269-9D3C-305DFA21478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453617" y="2571750"/>
            <a:ext cx="3622650" cy="1630005"/>
          </a:xfrm>
          <a:prstGeom prst="rect">
            <a:avLst/>
          </a:prstGeom>
        </p:spPr>
      </p:pic>
      <p:pic>
        <p:nvPicPr>
          <p:cNvPr id="10" name="Picture 9">
            <a:extLst>
              <a:ext uri="{FF2B5EF4-FFF2-40B4-BE49-F238E27FC236}">
                <a16:creationId xmlns:a16="http://schemas.microsoft.com/office/drawing/2014/main" id="{33BB4A7C-5954-4F4C-8CB1-F833A378B2BB}"/>
              </a:ext>
            </a:extLst>
          </p:cNvPr>
          <p:cNvPicPr/>
          <p:nvPr/>
        </p:nvPicPr>
        <p:blipFill>
          <a:blip r:embed="rId6"/>
          <a:stretch>
            <a:fillRect/>
          </a:stretch>
        </p:blipFill>
        <p:spPr>
          <a:xfrm>
            <a:off x="5433900" y="1220081"/>
            <a:ext cx="781633" cy="1103482"/>
          </a:xfrm>
          <a:prstGeom prst="rect">
            <a:avLst/>
          </a:prstGeom>
        </p:spPr>
      </p:pic>
    </p:spTree>
    <p:extLst>
      <p:ext uri="{BB962C8B-B14F-4D97-AF65-F5344CB8AC3E}">
        <p14:creationId xmlns:p14="http://schemas.microsoft.com/office/powerpoint/2010/main" val="7816885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Chụp ảnh màn hình (Screenshot)</a:t>
            </a:r>
          </a:p>
        </p:txBody>
      </p:sp>
      <p:sp>
        <p:nvSpPr>
          <p:cNvPr id="14" name="Text Placeholder 13">
            <a:extLst>
              <a:ext uri="{FF2B5EF4-FFF2-40B4-BE49-F238E27FC236}">
                <a16:creationId xmlns:a16="http://schemas.microsoft.com/office/drawing/2014/main" id="{122DC305-8BD6-4DFC-947C-1F0D2B3C62C1}"/>
              </a:ext>
            </a:extLst>
          </p:cNvPr>
          <p:cNvSpPr>
            <a:spLocks noGrp="1"/>
          </p:cNvSpPr>
          <p:nvPr>
            <p:ph type="body" sz="quarter" idx="13"/>
          </p:nvPr>
        </p:nvSpPr>
        <p:spPr>
          <a:xfrm>
            <a:off x="150312" y="1123950"/>
            <a:ext cx="5802744" cy="3429000"/>
          </a:xfrm>
        </p:spPr>
        <p:txBody>
          <a:bodyPr/>
          <a:lstStyle/>
          <a:p>
            <a:r>
              <a:rPr lang="en-US"/>
              <a:t>PowerPoint cho phép nhúng ảnh chụp màn hình từ bất kỳ cửa sổ chương trình nào đang mở trên máy tính mà không cần rời khỏi PowerPoint. </a:t>
            </a:r>
          </a:p>
          <a:p>
            <a:r>
              <a:rPr lang="en-US"/>
              <a:t>Tính năng chụp màn hình cũng có sẵn trong hầu hết các ứng dụng Microsoft Office khác như Microsoft Word, Excel và Outlook.</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38</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11" name="Picture 10">
            <a:extLst>
              <a:ext uri="{FF2B5EF4-FFF2-40B4-BE49-F238E27FC236}">
                <a16:creationId xmlns:a16="http://schemas.microsoft.com/office/drawing/2014/main" id="{2C1DF874-E705-4E98-8815-840EE606EDB8}"/>
              </a:ext>
            </a:extLst>
          </p:cNvPr>
          <p:cNvPicPr/>
          <p:nvPr/>
        </p:nvPicPr>
        <p:blipFill>
          <a:blip r:embed="rId5">
            <a:extLst>
              <a:ext uri="{28A0092B-C50C-407E-A947-70E740481C1C}">
                <a14:useLocalDpi xmlns:a14="http://schemas.microsoft.com/office/drawing/2010/main" val="0"/>
              </a:ext>
            </a:extLst>
          </a:blip>
          <a:stretch>
            <a:fillRect/>
          </a:stretch>
        </p:blipFill>
        <p:spPr>
          <a:xfrm>
            <a:off x="6098088" y="1312621"/>
            <a:ext cx="2895600" cy="2518258"/>
          </a:xfrm>
          <a:prstGeom prst="rect">
            <a:avLst/>
          </a:prstGeom>
        </p:spPr>
      </p:pic>
    </p:spTree>
    <p:extLst>
      <p:ext uri="{BB962C8B-B14F-4D97-AF65-F5344CB8AC3E}">
        <p14:creationId xmlns:p14="http://schemas.microsoft.com/office/powerpoint/2010/main" val="1455682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Tạo album ảnh</a:t>
            </a:r>
          </a:p>
        </p:txBody>
      </p:sp>
      <p:sp>
        <p:nvSpPr>
          <p:cNvPr id="14" name="Text Placeholder 13">
            <a:extLst>
              <a:ext uri="{FF2B5EF4-FFF2-40B4-BE49-F238E27FC236}">
                <a16:creationId xmlns:a16="http://schemas.microsoft.com/office/drawing/2014/main" id="{122DC305-8BD6-4DFC-947C-1F0D2B3C62C1}"/>
              </a:ext>
            </a:extLst>
          </p:cNvPr>
          <p:cNvSpPr>
            <a:spLocks noGrp="1"/>
          </p:cNvSpPr>
          <p:nvPr>
            <p:ph type="body" sz="quarter" idx="13"/>
          </p:nvPr>
        </p:nvSpPr>
        <p:spPr>
          <a:xfrm>
            <a:off x="29227" y="1124310"/>
            <a:ext cx="5123146" cy="3429000"/>
          </a:xfrm>
        </p:spPr>
        <p:txBody>
          <a:bodyPr/>
          <a:lstStyle/>
          <a:p>
            <a:r>
              <a:rPr lang="en-US"/>
              <a:t>Photo Album trong PowerPoint là dạng bài trình chiếu để hiển thị ảnh.</a:t>
            </a:r>
          </a:p>
          <a:p>
            <a:r>
              <a:rPr lang="en-US"/>
              <a:t> Sau khi được tạo, album ảnh có thể được định dạng như một bài trình chiếu bình thường: thêm hiệu ứng chuyển tiếp, hình nền và bố cục. </a:t>
            </a:r>
          </a:p>
          <a:p>
            <a:r>
              <a:rPr lang="en-US"/>
              <a:t>Ngoài ra, có thể thêm chú thích cho ảnh, điều chỉnh thứ tự và bố cục…</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39</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10" name="Picture 9">
            <a:extLst>
              <a:ext uri="{FF2B5EF4-FFF2-40B4-BE49-F238E27FC236}">
                <a16:creationId xmlns:a16="http://schemas.microsoft.com/office/drawing/2014/main" id="{00096339-E756-4C49-B0ED-34322B269698}"/>
              </a:ext>
            </a:extLst>
          </p:cNvPr>
          <p:cNvPicPr/>
          <p:nvPr/>
        </p:nvPicPr>
        <p:blipFill>
          <a:blip r:embed="rId5"/>
          <a:stretch>
            <a:fillRect/>
          </a:stretch>
        </p:blipFill>
        <p:spPr bwMode="auto">
          <a:xfrm>
            <a:off x="5022937" y="1224158"/>
            <a:ext cx="3962223" cy="2609910"/>
          </a:xfrm>
          <a:prstGeom prst="rect">
            <a:avLst/>
          </a:prstGeom>
          <a:noFill/>
          <a:ln>
            <a:noFill/>
          </a:ln>
        </p:spPr>
      </p:pic>
    </p:spTree>
    <p:extLst>
      <p:ext uri="{BB962C8B-B14F-4D97-AF65-F5344CB8AC3E}">
        <p14:creationId xmlns:p14="http://schemas.microsoft.com/office/powerpoint/2010/main" val="3343558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Hình vẽ Vector - Shape</a:t>
            </a:r>
            <a:endParaRPr lang="en-US" dirty="0"/>
          </a:p>
        </p:txBody>
      </p:sp>
      <p:sp>
        <p:nvSpPr>
          <p:cNvPr id="3" name="Content Placeholder 2"/>
          <p:cNvSpPr>
            <a:spLocks noGrp="1"/>
          </p:cNvSpPr>
          <p:nvPr>
            <p:ph type="body" sz="quarter" idx="13"/>
          </p:nvPr>
        </p:nvSpPr>
        <p:spPr>
          <a:xfrm>
            <a:off x="189570" y="1024128"/>
            <a:ext cx="8954430" cy="3468499"/>
          </a:xfrm>
        </p:spPr>
        <p:txBody>
          <a:bodyPr/>
          <a:lstStyle/>
          <a:p>
            <a:r>
              <a:rPr lang="en-US"/>
              <a:t>Shapes là một dạng hình vẽ nét được chèn vào slide. </a:t>
            </a:r>
          </a:p>
          <a:p>
            <a:r>
              <a:rPr lang="en-US"/>
              <a:t>Shapes khi được chèn vào mặc định sẽ sử dụng màu nền và màu viền được xác định bởi chủ đề (theme) hiện hành của bài thuyết trình.</a:t>
            </a:r>
          </a:p>
          <a:p>
            <a:r>
              <a:rPr lang="en-US"/>
              <a:t>Khi chọn shapes để hiển thị nhóm công cụ Drawing Tools – Format sẽ đ</a:t>
            </a:r>
            <a:r>
              <a:rPr lang="vi-VN"/>
              <a:t>ư</a:t>
            </a:r>
            <a:r>
              <a:rPr lang="en-US"/>
              <a:t>ợc hiển thị.</a:t>
            </a:r>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4</a:t>
            </a:fld>
            <a:endParaRPr lang="en-US"/>
          </a:p>
        </p:txBody>
      </p:sp>
      <p:pic>
        <p:nvPicPr>
          <p:cNvPr id="10" name="Picture 9">
            <a:extLst>
              <a:ext uri="{FF2B5EF4-FFF2-40B4-BE49-F238E27FC236}">
                <a16:creationId xmlns:a16="http://schemas.microsoft.com/office/drawing/2014/main" id="{E8B3FB4B-99DB-4A0E-82D1-D467522134AD}"/>
              </a:ext>
            </a:extLst>
          </p:cNvPr>
          <p:cNvPicPr/>
          <p:nvPr/>
        </p:nvPicPr>
        <p:blipFill>
          <a:blip r:embed="rId3"/>
          <a:stretch>
            <a:fillRect/>
          </a:stretch>
        </p:blipFill>
        <p:spPr>
          <a:xfrm>
            <a:off x="649031" y="3188948"/>
            <a:ext cx="7784850" cy="1031620"/>
          </a:xfrm>
          <a:prstGeom prst="rect">
            <a:avLst/>
          </a:prstGeom>
        </p:spPr>
      </p:pic>
    </p:spTree>
    <p:extLst>
      <p:ext uri="{BB962C8B-B14F-4D97-AF65-F5344CB8AC3E}">
        <p14:creationId xmlns:p14="http://schemas.microsoft.com/office/powerpoint/2010/main" val="21854253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Tạo album ảnh</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40</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graphicFrame>
        <p:nvGraphicFramePr>
          <p:cNvPr id="3" name="Table 2">
            <a:extLst>
              <a:ext uri="{FF2B5EF4-FFF2-40B4-BE49-F238E27FC236}">
                <a16:creationId xmlns:a16="http://schemas.microsoft.com/office/drawing/2014/main" id="{9765650C-CEEC-40AB-BFF6-8D4186177410}"/>
              </a:ext>
            </a:extLst>
          </p:cNvPr>
          <p:cNvGraphicFramePr>
            <a:graphicFrameLocks noGrp="1"/>
          </p:cNvGraphicFramePr>
          <p:nvPr>
            <p:extLst>
              <p:ext uri="{D42A27DB-BD31-4B8C-83A1-F6EECF244321}">
                <p14:modId xmlns:p14="http://schemas.microsoft.com/office/powerpoint/2010/main" val="2960987207"/>
              </p:ext>
            </p:extLst>
          </p:nvPr>
        </p:nvGraphicFramePr>
        <p:xfrm>
          <a:off x="150312" y="936178"/>
          <a:ext cx="8868430" cy="4207321"/>
        </p:xfrm>
        <a:graphic>
          <a:graphicData uri="http://schemas.openxmlformats.org/drawingml/2006/table">
            <a:tbl>
              <a:tblPr firstRow="1" firstCol="1" bandRow="1">
                <a:tableStyleId>{FABFCF23-3B69-468F-B69F-88F6DE6A72F2}</a:tableStyleId>
              </a:tblPr>
              <a:tblGrid>
                <a:gridCol w="1514434">
                  <a:extLst>
                    <a:ext uri="{9D8B030D-6E8A-4147-A177-3AD203B41FA5}">
                      <a16:colId xmlns:a16="http://schemas.microsoft.com/office/drawing/2014/main" val="2777009156"/>
                    </a:ext>
                  </a:extLst>
                </a:gridCol>
                <a:gridCol w="7353996">
                  <a:extLst>
                    <a:ext uri="{9D8B030D-6E8A-4147-A177-3AD203B41FA5}">
                      <a16:colId xmlns:a16="http://schemas.microsoft.com/office/drawing/2014/main" val="1034068374"/>
                    </a:ext>
                  </a:extLst>
                </a:gridCol>
              </a:tblGrid>
              <a:tr h="454334">
                <a:tc>
                  <a:txBody>
                    <a:bodyPr/>
                    <a:lstStyle/>
                    <a:p>
                      <a:pPr marL="45720" algn="l">
                        <a:lnSpc>
                          <a:spcPct val="120000"/>
                        </a:lnSpc>
                        <a:spcAft>
                          <a:spcPts val="0"/>
                        </a:spcAft>
                        <a:tabLst>
                          <a:tab pos="228600" algn="l"/>
                          <a:tab pos="457200" algn="l"/>
                        </a:tabLst>
                      </a:pPr>
                      <a:r>
                        <a:rPr lang="en-US" sz="1400">
                          <a:effectLst/>
                        </a:rPr>
                        <a:t>Insert picture from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228600" algn="just">
                        <a:lnSpc>
                          <a:spcPct val="120000"/>
                        </a:lnSpc>
                        <a:spcAft>
                          <a:spcPts val="0"/>
                        </a:spcAft>
                        <a:tabLst>
                          <a:tab pos="228600" algn="l"/>
                        </a:tabLst>
                      </a:pPr>
                      <a:r>
                        <a:rPr lang="en-US" sz="1400">
                          <a:effectLst/>
                        </a:rPr>
                        <a:t>Sử dụng File/Disk để điều hướng đến thư mục chứa các tập tin ảnh.</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72556052"/>
                  </a:ext>
                </a:extLst>
              </a:tr>
              <a:tr h="587953">
                <a:tc>
                  <a:txBody>
                    <a:bodyPr/>
                    <a:lstStyle/>
                    <a:p>
                      <a:pPr marL="45720" algn="l">
                        <a:lnSpc>
                          <a:spcPct val="120000"/>
                        </a:lnSpc>
                        <a:spcAft>
                          <a:spcPts val="0"/>
                        </a:spcAft>
                        <a:tabLst>
                          <a:tab pos="228600" algn="l"/>
                          <a:tab pos="457200" algn="l"/>
                        </a:tabLst>
                      </a:pPr>
                      <a:r>
                        <a:rPr lang="en-US" sz="1400">
                          <a:effectLst/>
                        </a:rPr>
                        <a:t>Insert text: New Text Box</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228600" algn="just">
                        <a:lnSpc>
                          <a:spcPct val="120000"/>
                        </a:lnSpc>
                        <a:spcAft>
                          <a:spcPts val="0"/>
                        </a:spcAft>
                        <a:tabLst>
                          <a:tab pos="228600" algn="l"/>
                        </a:tabLst>
                      </a:pPr>
                      <a:r>
                        <a:rPr lang="en-US" sz="1400">
                          <a:effectLst/>
                        </a:rPr>
                        <a:t>Tạo một slide để nhập văn bản. Văn bản có thể bao gồm phần giới thiệu cho bức ảnh tiếp theo hoặc chi tiết về bức ảnh trước đó.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65969392"/>
                  </a:ext>
                </a:extLst>
              </a:tr>
              <a:tr h="659184">
                <a:tc>
                  <a:txBody>
                    <a:bodyPr/>
                    <a:lstStyle/>
                    <a:p>
                      <a:pPr marL="45720" algn="l">
                        <a:lnSpc>
                          <a:spcPct val="120000"/>
                        </a:lnSpc>
                        <a:spcAft>
                          <a:spcPts val="0"/>
                        </a:spcAft>
                        <a:tabLst>
                          <a:tab pos="228600" algn="l"/>
                          <a:tab pos="457200" algn="l"/>
                        </a:tabLst>
                      </a:pPr>
                      <a:r>
                        <a:rPr lang="en-US" sz="1400">
                          <a:effectLst/>
                        </a:rPr>
                        <a:t>Pictures in album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228600" algn="just">
                        <a:lnSpc>
                          <a:spcPct val="120000"/>
                        </a:lnSpc>
                        <a:spcAft>
                          <a:spcPts val="0"/>
                        </a:spcAft>
                        <a:tabLst>
                          <a:tab pos="228600" algn="l"/>
                        </a:tabLst>
                      </a:pPr>
                      <a:r>
                        <a:rPr lang="en-US" sz="1400">
                          <a:effectLst/>
                        </a:rPr>
                        <a:t>Liệt kê các tập tin có trong album ảnh. Sử dụng các nút Up  hoặc Down  bên dưới hộp danh sách để sắp xếp lại các hình hoặc sử dụng Remove để xóa một tập tin khỏi danh sách.</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17100497"/>
                  </a:ext>
                </a:extLst>
              </a:tr>
              <a:tr h="566770">
                <a:tc>
                  <a:txBody>
                    <a:bodyPr/>
                    <a:lstStyle/>
                    <a:p>
                      <a:pPr marL="45720" algn="just">
                        <a:lnSpc>
                          <a:spcPct val="120000"/>
                        </a:lnSpc>
                        <a:spcAft>
                          <a:spcPts val="0"/>
                        </a:spcAft>
                        <a:tabLst>
                          <a:tab pos="228600" algn="l"/>
                          <a:tab pos="457200" algn="l"/>
                        </a:tabLst>
                      </a:pPr>
                      <a:r>
                        <a:rPr lang="en-US" sz="1400">
                          <a:effectLst/>
                        </a:rPr>
                        <a:t>Preview</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228600" algn="just">
                        <a:lnSpc>
                          <a:spcPct val="120000"/>
                        </a:lnSpc>
                        <a:spcAft>
                          <a:spcPts val="0"/>
                        </a:spcAft>
                        <a:tabLst>
                          <a:tab pos="228600" algn="l"/>
                        </a:tabLst>
                      </a:pPr>
                      <a:r>
                        <a:rPr lang="en-US" sz="1400">
                          <a:effectLst/>
                        </a:rPr>
                        <a:t>Hiển thị bản xem trước của tập tin được chọn trong danh sách ảnh. Sử dụng các nút bên dưới khung xem trước để điều chỉnh góc xoay, độ tương phản hoặc độ sáng của hình ảnh đã chọn.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54845693"/>
                  </a:ext>
                </a:extLst>
              </a:tr>
              <a:tr h="761739">
                <a:tc>
                  <a:txBody>
                    <a:bodyPr/>
                    <a:lstStyle/>
                    <a:p>
                      <a:pPr marL="45720" algn="just">
                        <a:lnSpc>
                          <a:spcPct val="120000"/>
                        </a:lnSpc>
                        <a:spcAft>
                          <a:spcPts val="0"/>
                        </a:spcAft>
                        <a:tabLst>
                          <a:tab pos="228600" algn="l"/>
                          <a:tab pos="457200" algn="l"/>
                        </a:tabLst>
                      </a:pPr>
                      <a:r>
                        <a:rPr lang="en-US" sz="1400">
                          <a:effectLst/>
                        </a:rPr>
                        <a:t>Picture Options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228600" algn="just">
                        <a:lnSpc>
                          <a:spcPct val="120000"/>
                        </a:lnSpc>
                        <a:spcAft>
                          <a:spcPts val="0"/>
                        </a:spcAft>
                        <a:tabLst>
                          <a:tab pos="228600" algn="l"/>
                        </a:tabLst>
                      </a:pPr>
                      <a:r>
                        <a:rPr lang="en-US" sz="1400">
                          <a:effectLst/>
                        </a:rPr>
                        <a:t>Chọn có/hoặc không hiển thị các hộp chú thích bên dưới ảnh, chú thích có thể bao gồm tên của người hoặc số nhận dạng sản phẩm. Ngoài ra còn tùy chọn để hiển thị hình ảnh đen trắng. Lưu ý: Không kích hoạt tùy chọn Fit to Slide nếu muốn sử dụng chú thích.</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14500413"/>
                  </a:ext>
                </a:extLst>
              </a:tr>
              <a:tr h="434115">
                <a:tc>
                  <a:txBody>
                    <a:bodyPr/>
                    <a:lstStyle/>
                    <a:p>
                      <a:pPr marL="45720" algn="just">
                        <a:lnSpc>
                          <a:spcPct val="120000"/>
                        </a:lnSpc>
                        <a:spcAft>
                          <a:spcPts val="0"/>
                        </a:spcAft>
                        <a:tabLst>
                          <a:tab pos="228600" algn="l"/>
                          <a:tab pos="457200" algn="l"/>
                        </a:tabLst>
                      </a:pPr>
                      <a:r>
                        <a:rPr lang="en-US" sz="1400">
                          <a:effectLst/>
                        </a:rPr>
                        <a:t>Picture layout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228600" algn="just">
                        <a:lnSpc>
                          <a:spcPct val="120000"/>
                        </a:lnSpc>
                        <a:spcAft>
                          <a:spcPts val="0"/>
                        </a:spcAft>
                        <a:tabLst>
                          <a:tab pos="228600" algn="l"/>
                        </a:tabLst>
                      </a:pPr>
                      <a:r>
                        <a:rPr lang="en-US" sz="1400">
                          <a:effectLst/>
                        </a:rPr>
                        <a:t>Chỉ định để hiển thị một hoặc nhiều hình ảnh trên một slide, có bao gồm các tiêu đề hay không.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28644287"/>
                  </a:ext>
                </a:extLst>
              </a:tr>
              <a:tr h="501655">
                <a:tc>
                  <a:txBody>
                    <a:bodyPr/>
                    <a:lstStyle/>
                    <a:p>
                      <a:pPr marL="45720" algn="just">
                        <a:lnSpc>
                          <a:spcPct val="120000"/>
                        </a:lnSpc>
                        <a:spcAft>
                          <a:spcPts val="0"/>
                        </a:spcAft>
                        <a:tabLst>
                          <a:tab pos="228600" algn="l"/>
                          <a:tab pos="457200" algn="l"/>
                        </a:tabLst>
                      </a:pPr>
                      <a:r>
                        <a:rPr lang="en-US" sz="1400">
                          <a:effectLst/>
                        </a:rPr>
                        <a:t>Frame shape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228600" algn="just">
                        <a:lnSpc>
                          <a:spcPct val="120000"/>
                        </a:lnSpc>
                        <a:spcAft>
                          <a:spcPts val="0"/>
                        </a:spcAft>
                        <a:tabLst>
                          <a:tab pos="228600" algn="l"/>
                        </a:tabLst>
                      </a:pPr>
                      <a:r>
                        <a:rPr lang="en-US" sz="1400">
                          <a:effectLst/>
                        </a:rPr>
                        <a:t>Chọn hình cho khung xung quanh mỗi ảnh. Tùy chọn này chỉ khả dụng khi không kích hoạt tùy chọn Fit to Slide.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8402942"/>
                  </a:ext>
                </a:extLst>
              </a:tr>
              <a:tr h="241571">
                <a:tc>
                  <a:txBody>
                    <a:bodyPr/>
                    <a:lstStyle/>
                    <a:p>
                      <a:pPr marL="45720" algn="just">
                        <a:lnSpc>
                          <a:spcPct val="120000"/>
                        </a:lnSpc>
                        <a:spcAft>
                          <a:spcPts val="0"/>
                        </a:spcAft>
                        <a:tabLst>
                          <a:tab pos="228600" algn="l"/>
                          <a:tab pos="457200" algn="l"/>
                        </a:tabLst>
                      </a:pPr>
                      <a:r>
                        <a:rPr lang="en-US" sz="1400">
                          <a:effectLst/>
                        </a:rPr>
                        <a:t>Theme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228600" algn="just">
                        <a:lnSpc>
                          <a:spcPct val="120000"/>
                        </a:lnSpc>
                        <a:spcAft>
                          <a:spcPts val="0"/>
                        </a:spcAft>
                        <a:tabLst>
                          <a:tab pos="228600" algn="l"/>
                        </a:tabLst>
                      </a:pPr>
                      <a:r>
                        <a:rPr lang="en-US" sz="1400">
                          <a:effectLst/>
                        </a:rPr>
                        <a:t>Thêm theme cho album ảnh.</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55350515"/>
                  </a:ext>
                </a:extLst>
              </a:tr>
            </a:tbl>
          </a:graphicData>
        </a:graphic>
      </p:graphicFrame>
    </p:spTree>
    <p:extLst>
      <p:ext uri="{BB962C8B-B14F-4D97-AF65-F5344CB8AC3E}">
        <p14:creationId xmlns:p14="http://schemas.microsoft.com/office/powerpoint/2010/main" val="33550282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Chỉnh sửa album ảnh</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41</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8" name="Picture 7">
            <a:extLst>
              <a:ext uri="{FF2B5EF4-FFF2-40B4-BE49-F238E27FC236}">
                <a16:creationId xmlns:a16="http://schemas.microsoft.com/office/drawing/2014/main" id="{5A761C34-5D71-4DC4-BB99-B37FF4FD62D2}"/>
              </a:ext>
            </a:extLst>
          </p:cNvPr>
          <p:cNvPicPr/>
          <p:nvPr/>
        </p:nvPicPr>
        <p:blipFill>
          <a:blip r:embed="rId5"/>
          <a:stretch>
            <a:fillRect/>
          </a:stretch>
        </p:blipFill>
        <p:spPr>
          <a:xfrm>
            <a:off x="1891094" y="1016981"/>
            <a:ext cx="5073378" cy="3552451"/>
          </a:xfrm>
          <a:prstGeom prst="rect">
            <a:avLst/>
          </a:prstGeom>
        </p:spPr>
      </p:pic>
    </p:spTree>
    <p:extLst>
      <p:ext uri="{BB962C8B-B14F-4D97-AF65-F5344CB8AC3E}">
        <p14:creationId xmlns:p14="http://schemas.microsoft.com/office/powerpoint/2010/main" val="13772077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Điều chỉnh ảnh</a:t>
            </a:r>
          </a:p>
        </p:txBody>
      </p:sp>
      <p:sp>
        <p:nvSpPr>
          <p:cNvPr id="12" name="Text Placeholder 11">
            <a:extLst>
              <a:ext uri="{FF2B5EF4-FFF2-40B4-BE49-F238E27FC236}">
                <a16:creationId xmlns:a16="http://schemas.microsoft.com/office/drawing/2014/main" id="{46C95D3C-4EBC-4679-83B1-9E6635B2AA99}"/>
              </a:ext>
            </a:extLst>
          </p:cNvPr>
          <p:cNvSpPr>
            <a:spLocks noGrp="1"/>
          </p:cNvSpPr>
          <p:nvPr>
            <p:ph type="body" sz="quarter" idx="13"/>
          </p:nvPr>
        </p:nvSpPr>
        <p:spPr/>
        <p:txBody>
          <a:bodyPr/>
          <a:lstStyle/>
          <a:p>
            <a:pPr marL="0" indent="0">
              <a:buNone/>
            </a:pPr>
            <a:r>
              <a:rPr lang="vi-VN"/>
              <a:t>Điều chỉnh nền, màu, hiệu ứng, độ sáng, tương phản, đường nét của ảnh</a:t>
            </a:r>
            <a:endParaRPr lang="en-US"/>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42</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9" name="Picture 8">
            <a:extLst>
              <a:ext uri="{FF2B5EF4-FFF2-40B4-BE49-F238E27FC236}">
                <a16:creationId xmlns:a16="http://schemas.microsoft.com/office/drawing/2014/main" id="{461EAAB3-BC9B-4B10-BFE0-B6968366CEFF}"/>
              </a:ext>
            </a:extLst>
          </p:cNvPr>
          <p:cNvPicPr/>
          <p:nvPr/>
        </p:nvPicPr>
        <p:blipFill>
          <a:blip r:embed="rId5"/>
          <a:stretch>
            <a:fillRect/>
          </a:stretch>
        </p:blipFill>
        <p:spPr bwMode="auto">
          <a:xfrm>
            <a:off x="1419746" y="2298280"/>
            <a:ext cx="5605813" cy="1409066"/>
          </a:xfrm>
          <a:prstGeom prst="rect">
            <a:avLst/>
          </a:prstGeom>
          <a:noFill/>
          <a:ln>
            <a:noFill/>
          </a:ln>
        </p:spPr>
      </p:pic>
    </p:spTree>
    <p:extLst>
      <p:ext uri="{BB962C8B-B14F-4D97-AF65-F5344CB8AC3E}">
        <p14:creationId xmlns:p14="http://schemas.microsoft.com/office/powerpoint/2010/main" val="33362737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Điều chỉnh ảnh</a:t>
            </a:r>
          </a:p>
        </p:txBody>
      </p:sp>
      <p:sp>
        <p:nvSpPr>
          <p:cNvPr id="12" name="Text Placeholder 11">
            <a:extLst>
              <a:ext uri="{FF2B5EF4-FFF2-40B4-BE49-F238E27FC236}">
                <a16:creationId xmlns:a16="http://schemas.microsoft.com/office/drawing/2014/main" id="{46C95D3C-4EBC-4679-83B1-9E6635B2AA99}"/>
              </a:ext>
            </a:extLst>
          </p:cNvPr>
          <p:cNvSpPr>
            <a:spLocks noGrp="1"/>
          </p:cNvSpPr>
          <p:nvPr>
            <p:ph type="body" sz="quarter" idx="13"/>
          </p:nvPr>
        </p:nvSpPr>
        <p:spPr>
          <a:xfrm>
            <a:off x="457200" y="997985"/>
            <a:ext cx="8229600" cy="3554965"/>
          </a:xfrm>
        </p:spPr>
        <p:txBody>
          <a:bodyPr/>
          <a:lstStyle/>
          <a:p>
            <a:pPr marL="0" indent="0">
              <a:buNone/>
            </a:pPr>
            <a:r>
              <a:rPr lang="vi-VN"/>
              <a:t>Điều chỉnh nền, màu, hiệu ứng, độ sáng, tương phản, đường nét của ảnh</a:t>
            </a:r>
            <a:endParaRPr lang="en-US"/>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43</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10" name="Picture 9">
            <a:extLst>
              <a:ext uri="{FF2B5EF4-FFF2-40B4-BE49-F238E27FC236}">
                <a16:creationId xmlns:a16="http://schemas.microsoft.com/office/drawing/2014/main" id="{4F6560BD-4BA7-4E3B-919F-8BD78BD9AB1E}"/>
              </a:ext>
            </a:extLst>
          </p:cNvPr>
          <p:cNvPicPr/>
          <p:nvPr/>
        </p:nvPicPr>
        <p:blipFill>
          <a:blip r:embed="rId5"/>
          <a:stretch>
            <a:fillRect/>
          </a:stretch>
        </p:blipFill>
        <p:spPr bwMode="auto">
          <a:xfrm>
            <a:off x="71954" y="2113259"/>
            <a:ext cx="1886107" cy="748249"/>
          </a:xfrm>
          <a:prstGeom prst="rect">
            <a:avLst/>
          </a:prstGeom>
          <a:noFill/>
          <a:ln>
            <a:noFill/>
          </a:ln>
        </p:spPr>
      </p:pic>
      <p:pic>
        <p:nvPicPr>
          <p:cNvPr id="11" name="Picture 10">
            <a:extLst>
              <a:ext uri="{FF2B5EF4-FFF2-40B4-BE49-F238E27FC236}">
                <a16:creationId xmlns:a16="http://schemas.microsoft.com/office/drawing/2014/main" id="{9F0FC334-6B98-48D4-99F5-CA67D1F317FE}"/>
              </a:ext>
            </a:extLst>
          </p:cNvPr>
          <p:cNvPicPr/>
          <p:nvPr/>
        </p:nvPicPr>
        <p:blipFill>
          <a:blip r:embed="rId6"/>
          <a:stretch>
            <a:fillRect/>
          </a:stretch>
        </p:blipFill>
        <p:spPr>
          <a:xfrm>
            <a:off x="2057844" y="2113259"/>
            <a:ext cx="2073390" cy="2449087"/>
          </a:xfrm>
          <a:prstGeom prst="rect">
            <a:avLst/>
          </a:prstGeom>
        </p:spPr>
      </p:pic>
      <p:pic>
        <p:nvPicPr>
          <p:cNvPr id="13" name="Picture 12">
            <a:extLst>
              <a:ext uri="{FF2B5EF4-FFF2-40B4-BE49-F238E27FC236}">
                <a16:creationId xmlns:a16="http://schemas.microsoft.com/office/drawing/2014/main" id="{39BADB99-B505-4856-84CD-9C7180DF9825}"/>
              </a:ext>
            </a:extLst>
          </p:cNvPr>
          <p:cNvPicPr/>
          <p:nvPr/>
        </p:nvPicPr>
        <p:blipFill>
          <a:blip r:embed="rId7"/>
          <a:stretch>
            <a:fillRect/>
          </a:stretch>
        </p:blipFill>
        <p:spPr>
          <a:xfrm>
            <a:off x="4231017" y="2113259"/>
            <a:ext cx="2564284" cy="2298996"/>
          </a:xfrm>
          <a:prstGeom prst="rect">
            <a:avLst/>
          </a:prstGeom>
        </p:spPr>
      </p:pic>
      <p:pic>
        <p:nvPicPr>
          <p:cNvPr id="14" name="Picture 13">
            <a:extLst>
              <a:ext uri="{FF2B5EF4-FFF2-40B4-BE49-F238E27FC236}">
                <a16:creationId xmlns:a16="http://schemas.microsoft.com/office/drawing/2014/main" id="{49D1B624-5E0B-4EC7-AA3D-66DABDF3F3A6}"/>
              </a:ext>
            </a:extLst>
          </p:cNvPr>
          <p:cNvPicPr/>
          <p:nvPr/>
        </p:nvPicPr>
        <p:blipFill>
          <a:blip r:embed="rId8"/>
          <a:stretch>
            <a:fillRect/>
          </a:stretch>
        </p:blipFill>
        <p:spPr>
          <a:xfrm>
            <a:off x="6828173" y="2113259"/>
            <a:ext cx="2272030" cy="2258060"/>
          </a:xfrm>
          <a:prstGeom prst="rect">
            <a:avLst/>
          </a:prstGeom>
        </p:spPr>
      </p:pic>
    </p:spTree>
    <p:extLst>
      <p:ext uri="{BB962C8B-B14F-4D97-AF65-F5344CB8AC3E}">
        <p14:creationId xmlns:p14="http://schemas.microsoft.com/office/powerpoint/2010/main" val="16107287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Nén ảnh (Compressing Pictures)</a:t>
            </a:r>
          </a:p>
        </p:txBody>
      </p:sp>
      <p:sp>
        <p:nvSpPr>
          <p:cNvPr id="12" name="Text Placeholder 11">
            <a:extLst>
              <a:ext uri="{FF2B5EF4-FFF2-40B4-BE49-F238E27FC236}">
                <a16:creationId xmlns:a16="http://schemas.microsoft.com/office/drawing/2014/main" id="{46C95D3C-4EBC-4679-83B1-9E6635B2AA99}"/>
              </a:ext>
            </a:extLst>
          </p:cNvPr>
          <p:cNvSpPr>
            <a:spLocks noGrp="1"/>
          </p:cNvSpPr>
          <p:nvPr>
            <p:ph type="body" sz="quarter" idx="13"/>
          </p:nvPr>
        </p:nvSpPr>
        <p:spPr>
          <a:xfrm>
            <a:off x="187891" y="977031"/>
            <a:ext cx="8718114" cy="3575920"/>
          </a:xfrm>
        </p:spPr>
        <p:txBody>
          <a:bodyPr/>
          <a:lstStyle/>
          <a:p>
            <a:r>
              <a:rPr lang="en-US"/>
              <a:t>Nếu ảnh được thêm vào slide đến có kích thước lớn, độ phân giải cao có thể làm cho kích thước tập tin bài trình chiếu bị tăng lên. </a:t>
            </a:r>
          </a:p>
          <a:p>
            <a:r>
              <a:rPr lang="en-US"/>
              <a:t>Tuy nhiên, độ phân giải cao là không cần thiết nếu chỉ cần trình chiếu trên màn hình/máy chiếu. </a:t>
            </a:r>
          </a:p>
          <a:p>
            <a:r>
              <a:rPr lang="en-US"/>
              <a:t>Ngoài ra, cắt đi các phần của ảnh, PowerPoint vẫn giữ thông tin phần không hiển thị. </a:t>
            </a:r>
          </a:p>
          <a:p>
            <a:r>
              <a:rPr lang="en-US"/>
              <a:t>Chức năng nén ảnh nhằm giảm kích thước tập tin ảnh được nhúng vào slide thông qua giảm độ phân giải ảnh và loại bỏ vĩnh viễn các phần bị cắt; từ đó làm giảm kích thước của tập tin bài trình chiếu.</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44</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spTree>
    <p:extLst>
      <p:ext uri="{BB962C8B-B14F-4D97-AF65-F5344CB8AC3E}">
        <p14:creationId xmlns:p14="http://schemas.microsoft.com/office/powerpoint/2010/main" val="38295950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Nén ảnh (Compressing Pictures)</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45</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9" name="Picture 8">
            <a:extLst>
              <a:ext uri="{FF2B5EF4-FFF2-40B4-BE49-F238E27FC236}">
                <a16:creationId xmlns:a16="http://schemas.microsoft.com/office/drawing/2014/main" id="{7832584D-4FEA-4D03-9908-5025F1ECA94D}"/>
              </a:ext>
            </a:extLst>
          </p:cNvPr>
          <p:cNvPicPr/>
          <p:nvPr/>
        </p:nvPicPr>
        <p:blipFill>
          <a:blip r:embed="rId5"/>
          <a:stretch>
            <a:fillRect/>
          </a:stretch>
        </p:blipFill>
        <p:spPr>
          <a:xfrm>
            <a:off x="2304789" y="1062210"/>
            <a:ext cx="4346532" cy="3299025"/>
          </a:xfrm>
          <a:prstGeom prst="rect">
            <a:avLst/>
          </a:prstGeom>
        </p:spPr>
      </p:pic>
    </p:spTree>
    <p:extLst>
      <p:ext uri="{BB962C8B-B14F-4D97-AF65-F5344CB8AC3E}">
        <p14:creationId xmlns:p14="http://schemas.microsoft.com/office/powerpoint/2010/main" val="63571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Thay đổi ảnh</a:t>
            </a:r>
          </a:p>
        </p:txBody>
      </p:sp>
      <p:sp>
        <p:nvSpPr>
          <p:cNvPr id="11" name="Text Placeholder 10">
            <a:extLst>
              <a:ext uri="{FF2B5EF4-FFF2-40B4-BE49-F238E27FC236}">
                <a16:creationId xmlns:a16="http://schemas.microsoft.com/office/drawing/2014/main" id="{10795910-E4AE-4DA7-90F8-83906D10D3DC}"/>
              </a:ext>
            </a:extLst>
          </p:cNvPr>
          <p:cNvSpPr>
            <a:spLocks noGrp="1"/>
          </p:cNvSpPr>
          <p:nvPr>
            <p:ph type="body" sz="quarter" idx="13"/>
          </p:nvPr>
        </p:nvSpPr>
        <p:spPr>
          <a:xfrm>
            <a:off x="457200" y="1123950"/>
            <a:ext cx="5294360" cy="3429000"/>
          </a:xfrm>
        </p:spPr>
        <p:txBody>
          <a:bodyPr/>
          <a:lstStyle/>
          <a:p>
            <a:r>
              <a:rPr lang="en-US"/>
              <a:t>Có thể thay đổi ảnh nhưng vẫn giữ định dạng đã áp dụng cho ảnh.</a:t>
            </a:r>
          </a:p>
          <a:p>
            <a:endParaRPr lang="en-US"/>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46</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spTree>
    <p:extLst>
      <p:ext uri="{BB962C8B-B14F-4D97-AF65-F5344CB8AC3E}">
        <p14:creationId xmlns:p14="http://schemas.microsoft.com/office/powerpoint/2010/main" val="40312482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Phục hồi lại ảnh gốc</a:t>
            </a:r>
          </a:p>
        </p:txBody>
      </p:sp>
      <p:sp>
        <p:nvSpPr>
          <p:cNvPr id="11" name="Text Placeholder 10">
            <a:extLst>
              <a:ext uri="{FF2B5EF4-FFF2-40B4-BE49-F238E27FC236}">
                <a16:creationId xmlns:a16="http://schemas.microsoft.com/office/drawing/2014/main" id="{10795910-E4AE-4DA7-90F8-83906D10D3DC}"/>
              </a:ext>
            </a:extLst>
          </p:cNvPr>
          <p:cNvSpPr>
            <a:spLocks noGrp="1"/>
          </p:cNvSpPr>
          <p:nvPr>
            <p:ph type="body" sz="quarter" idx="13"/>
          </p:nvPr>
        </p:nvSpPr>
        <p:spPr>
          <a:xfrm>
            <a:off x="457199" y="1123950"/>
            <a:ext cx="6482219" cy="3429000"/>
          </a:xfrm>
        </p:spPr>
        <p:txBody>
          <a:bodyPr/>
          <a:lstStyle/>
          <a:p>
            <a:r>
              <a:rPr lang="es-MX"/>
              <a:t>Ảnh gốc được hiểu là ảnh được chèn vào slide chưa qua định dạng, thay đổi kích thước.</a:t>
            </a:r>
            <a:endParaRPr lang="en-US"/>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47</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8" name="Picture 7">
            <a:extLst>
              <a:ext uri="{FF2B5EF4-FFF2-40B4-BE49-F238E27FC236}">
                <a16:creationId xmlns:a16="http://schemas.microsoft.com/office/drawing/2014/main" id="{8A105C73-D133-4F7C-B1C3-0E037AABE0CE}"/>
              </a:ext>
            </a:extLst>
          </p:cNvPr>
          <p:cNvPicPr/>
          <p:nvPr/>
        </p:nvPicPr>
        <p:blipFill>
          <a:blip r:embed="rId5"/>
          <a:stretch>
            <a:fillRect/>
          </a:stretch>
        </p:blipFill>
        <p:spPr>
          <a:xfrm>
            <a:off x="3579573" y="2243286"/>
            <a:ext cx="2698474" cy="1238728"/>
          </a:xfrm>
          <a:prstGeom prst="rect">
            <a:avLst/>
          </a:prstGeom>
        </p:spPr>
      </p:pic>
    </p:spTree>
    <p:extLst>
      <p:ext uri="{BB962C8B-B14F-4D97-AF65-F5344CB8AC3E}">
        <p14:creationId xmlns:p14="http://schemas.microsoft.com/office/powerpoint/2010/main" val="18572242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Áp dụng Styles và Effects cho ảnh</a:t>
            </a:r>
          </a:p>
        </p:txBody>
      </p:sp>
      <p:sp>
        <p:nvSpPr>
          <p:cNvPr id="11" name="Text Placeholder 10">
            <a:extLst>
              <a:ext uri="{FF2B5EF4-FFF2-40B4-BE49-F238E27FC236}">
                <a16:creationId xmlns:a16="http://schemas.microsoft.com/office/drawing/2014/main" id="{10795910-E4AE-4DA7-90F8-83906D10D3DC}"/>
              </a:ext>
            </a:extLst>
          </p:cNvPr>
          <p:cNvSpPr>
            <a:spLocks noGrp="1"/>
          </p:cNvSpPr>
          <p:nvPr>
            <p:ph type="body" sz="quarter" idx="13"/>
          </p:nvPr>
        </p:nvSpPr>
        <p:spPr>
          <a:xfrm>
            <a:off x="457199" y="926307"/>
            <a:ext cx="8411211" cy="3626643"/>
          </a:xfrm>
        </p:spPr>
        <p:txBody>
          <a:bodyPr/>
          <a:lstStyle/>
          <a:p>
            <a:r>
              <a:rPr lang="en-US"/>
              <a:t>Có thể áp dụng kiểu ảnh, thêm viền và hiệu ứng hoặc thay đổi kiểu bố cục của ảnh bằng các tùy chọn có sẵn trong nhóm Picture Styles trên thẻ Format.</a:t>
            </a:r>
          </a:p>
          <a:p>
            <a:endParaRPr lang="en-US"/>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48</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9" name="Picture 8">
            <a:extLst>
              <a:ext uri="{FF2B5EF4-FFF2-40B4-BE49-F238E27FC236}">
                <a16:creationId xmlns:a16="http://schemas.microsoft.com/office/drawing/2014/main" id="{9B50729F-A2DA-4B86-A9B2-E2EE192F7968}"/>
              </a:ext>
            </a:extLst>
          </p:cNvPr>
          <p:cNvPicPr/>
          <p:nvPr/>
        </p:nvPicPr>
        <p:blipFill>
          <a:blip r:embed="rId5"/>
          <a:stretch>
            <a:fillRect/>
          </a:stretch>
        </p:blipFill>
        <p:spPr bwMode="auto">
          <a:xfrm>
            <a:off x="4377830" y="1779996"/>
            <a:ext cx="4114801" cy="705553"/>
          </a:xfrm>
          <a:prstGeom prst="rect">
            <a:avLst/>
          </a:prstGeom>
          <a:noFill/>
          <a:ln>
            <a:noFill/>
          </a:ln>
        </p:spPr>
      </p:pic>
      <p:pic>
        <p:nvPicPr>
          <p:cNvPr id="10" name="Picture 9">
            <a:extLst>
              <a:ext uri="{FF2B5EF4-FFF2-40B4-BE49-F238E27FC236}">
                <a16:creationId xmlns:a16="http://schemas.microsoft.com/office/drawing/2014/main" id="{15E14A62-148B-4A97-B859-C89019C64BA9}"/>
              </a:ext>
            </a:extLst>
          </p:cNvPr>
          <p:cNvPicPr/>
          <p:nvPr/>
        </p:nvPicPr>
        <p:blipFill>
          <a:blip r:embed="rId6"/>
          <a:stretch>
            <a:fillRect/>
          </a:stretch>
        </p:blipFill>
        <p:spPr bwMode="auto">
          <a:xfrm>
            <a:off x="275589" y="2565029"/>
            <a:ext cx="3745266" cy="2157707"/>
          </a:xfrm>
          <a:prstGeom prst="rect">
            <a:avLst/>
          </a:prstGeom>
          <a:noFill/>
          <a:ln>
            <a:noFill/>
          </a:ln>
        </p:spPr>
      </p:pic>
      <p:pic>
        <p:nvPicPr>
          <p:cNvPr id="12" name="Picture 11">
            <a:extLst>
              <a:ext uri="{FF2B5EF4-FFF2-40B4-BE49-F238E27FC236}">
                <a16:creationId xmlns:a16="http://schemas.microsoft.com/office/drawing/2014/main" id="{4A680F7D-54D4-40E3-B695-2F9366AD19BE}"/>
              </a:ext>
            </a:extLst>
          </p:cNvPr>
          <p:cNvPicPr/>
          <p:nvPr/>
        </p:nvPicPr>
        <p:blipFill>
          <a:blip r:embed="rId7"/>
          <a:stretch>
            <a:fillRect/>
          </a:stretch>
        </p:blipFill>
        <p:spPr>
          <a:xfrm>
            <a:off x="4377830" y="2551917"/>
            <a:ext cx="1094188" cy="2157707"/>
          </a:xfrm>
          <a:prstGeom prst="rect">
            <a:avLst/>
          </a:prstGeom>
        </p:spPr>
      </p:pic>
      <p:pic>
        <p:nvPicPr>
          <p:cNvPr id="13" name="Picture 12">
            <a:extLst>
              <a:ext uri="{FF2B5EF4-FFF2-40B4-BE49-F238E27FC236}">
                <a16:creationId xmlns:a16="http://schemas.microsoft.com/office/drawing/2014/main" id="{FE2589C7-A2E2-4170-8D6A-C5ACE42CA52C}"/>
              </a:ext>
            </a:extLst>
          </p:cNvPr>
          <p:cNvPicPr/>
          <p:nvPr/>
        </p:nvPicPr>
        <p:blipFill>
          <a:blip r:embed="rId8"/>
          <a:stretch>
            <a:fillRect/>
          </a:stretch>
        </p:blipFill>
        <p:spPr>
          <a:xfrm>
            <a:off x="6201410" y="2551917"/>
            <a:ext cx="1075795" cy="2575676"/>
          </a:xfrm>
          <a:prstGeom prst="rect">
            <a:avLst/>
          </a:prstGeom>
        </p:spPr>
      </p:pic>
    </p:spTree>
    <p:extLst>
      <p:ext uri="{BB962C8B-B14F-4D97-AF65-F5344CB8AC3E}">
        <p14:creationId xmlns:p14="http://schemas.microsoft.com/office/powerpoint/2010/main" val="32520111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Thay đổi kiểu bố cục của ảnh</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49</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14" name="Picture 13">
            <a:extLst>
              <a:ext uri="{FF2B5EF4-FFF2-40B4-BE49-F238E27FC236}">
                <a16:creationId xmlns:a16="http://schemas.microsoft.com/office/drawing/2014/main" id="{2749487E-A346-4AE4-BF2C-C4EFF5206AB6}"/>
              </a:ext>
            </a:extLst>
          </p:cNvPr>
          <p:cNvPicPr/>
          <p:nvPr/>
        </p:nvPicPr>
        <p:blipFill>
          <a:blip r:embed="rId5"/>
          <a:stretch>
            <a:fillRect/>
          </a:stretch>
        </p:blipFill>
        <p:spPr>
          <a:xfrm>
            <a:off x="2590800" y="1007156"/>
            <a:ext cx="3622110" cy="3572102"/>
          </a:xfrm>
          <a:prstGeom prst="rect">
            <a:avLst/>
          </a:prstGeom>
        </p:spPr>
      </p:pic>
    </p:spTree>
    <p:extLst>
      <p:ext uri="{BB962C8B-B14F-4D97-AF65-F5344CB8AC3E}">
        <p14:creationId xmlns:p14="http://schemas.microsoft.com/office/powerpoint/2010/main" val="19770890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Chèn Shape</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5</a:t>
            </a:fld>
            <a:endParaRPr lang="en-US"/>
          </a:p>
        </p:txBody>
      </p:sp>
      <p:pic>
        <p:nvPicPr>
          <p:cNvPr id="11" name="Picture 10">
            <a:extLst>
              <a:ext uri="{FF2B5EF4-FFF2-40B4-BE49-F238E27FC236}">
                <a16:creationId xmlns:a16="http://schemas.microsoft.com/office/drawing/2014/main" id="{1001C07C-9CE6-48DE-8860-DC927CB04BC5}"/>
              </a:ext>
            </a:extLst>
          </p:cNvPr>
          <p:cNvPicPr/>
          <p:nvPr/>
        </p:nvPicPr>
        <p:blipFill>
          <a:blip r:embed="rId3"/>
          <a:stretch>
            <a:fillRect/>
          </a:stretch>
        </p:blipFill>
        <p:spPr>
          <a:xfrm>
            <a:off x="346355" y="1015234"/>
            <a:ext cx="4607784" cy="1203336"/>
          </a:xfrm>
          <a:prstGeom prst="rect">
            <a:avLst/>
          </a:prstGeom>
        </p:spPr>
      </p:pic>
      <p:pic>
        <p:nvPicPr>
          <p:cNvPr id="12" name="Picture 11">
            <a:extLst>
              <a:ext uri="{FF2B5EF4-FFF2-40B4-BE49-F238E27FC236}">
                <a16:creationId xmlns:a16="http://schemas.microsoft.com/office/drawing/2014/main" id="{B5B1DB0B-4E10-4C79-9058-86E111C3F536}"/>
              </a:ext>
            </a:extLst>
          </p:cNvPr>
          <p:cNvPicPr/>
          <p:nvPr/>
        </p:nvPicPr>
        <p:blipFill>
          <a:blip r:embed="rId4"/>
          <a:stretch>
            <a:fillRect/>
          </a:stretch>
        </p:blipFill>
        <p:spPr>
          <a:xfrm>
            <a:off x="5462196" y="991248"/>
            <a:ext cx="1805175" cy="1199530"/>
          </a:xfrm>
          <a:prstGeom prst="rect">
            <a:avLst/>
          </a:prstGeom>
        </p:spPr>
      </p:pic>
      <p:pic>
        <p:nvPicPr>
          <p:cNvPr id="13" name="Picture 12">
            <a:extLst>
              <a:ext uri="{FF2B5EF4-FFF2-40B4-BE49-F238E27FC236}">
                <a16:creationId xmlns:a16="http://schemas.microsoft.com/office/drawing/2014/main" id="{1FEAEEF8-9568-45E3-82AE-2E940A864699}"/>
              </a:ext>
            </a:extLst>
          </p:cNvPr>
          <p:cNvPicPr/>
          <p:nvPr/>
        </p:nvPicPr>
        <p:blipFill>
          <a:blip r:embed="rId5"/>
          <a:stretch>
            <a:fillRect/>
          </a:stretch>
        </p:blipFill>
        <p:spPr>
          <a:xfrm>
            <a:off x="346355" y="2414655"/>
            <a:ext cx="3674745" cy="1334826"/>
          </a:xfrm>
          <a:prstGeom prst="rect">
            <a:avLst/>
          </a:prstGeom>
        </p:spPr>
      </p:pic>
      <p:pic>
        <p:nvPicPr>
          <p:cNvPr id="14" name="Picture 13">
            <a:extLst>
              <a:ext uri="{FF2B5EF4-FFF2-40B4-BE49-F238E27FC236}">
                <a16:creationId xmlns:a16="http://schemas.microsoft.com/office/drawing/2014/main" id="{3F8212A0-F2E7-488B-BD19-B0A70063F722}"/>
              </a:ext>
            </a:extLst>
          </p:cNvPr>
          <p:cNvPicPr/>
          <p:nvPr/>
        </p:nvPicPr>
        <p:blipFill>
          <a:blip r:embed="rId6"/>
          <a:stretch>
            <a:fillRect/>
          </a:stretch>
        </p:blipFill>
        <p:spPr>
          <a:xfrm>
            <a:off x="4141769" y="2427953"/>
            <a:ext cx="4655876" cy="988780"/>
          </a:xfrm>
          <a:prstGeom prst="rect">
            <a:avLst/>
          </a:prstGeom>
        </p:spPr>
      </p:pic>
      <p:pic>
        <p:nvPicPr>
          <p:cNvPr id="15" name="Picture 14">
            <a:extLst>
              <a:ext uri="{FF2B5EF4-FFF2-40B4-BE49-F238E27FC236}">
                <a16:creationId xmlns:a16="http://schemas.microsoft.com/office/drawing/2014/main" id="{9AE23C96-2511-450A-AE19-278B02B8198F}"/>
              </a:ext>
            </a:extLst>
          </p:cNvPr>
          <p:cNvPicPr/>
          <p:nvPr/>
        </p:nvPicPr>
        <p:blipFill>
          <a:blip r:embed="rId7"/>
          <a:stretch>
            <a:fillRect/>
          </a:stretch>
        </p:blipFill>
        <p:spPr>
          <a:xfrm>
            <a:off x="4141769" y="3626116"/>
            <a:ext cx="4655876" cy="1116206"/>
          </a:xfrm>
          <a:prstGeom prst="rect">
            <a:avLst/>
          </a:prstGeom>
        </p:spPr>
      </p:pic>
    </p:spTree>
    <p:extLst>
      <p:ext uri="{BB962C8B-B14F-4D97-AF65-F5344CB8AC3E}">
        <p14:creationId xmlns:p14="http://schemas.microsoft.com/office/powerpoint/2010/main" val="25434113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Thay đổi kiểu bố cục của ảnh</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50</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14" name="Picture 13">
            <a:extLst>
              <a:ext uri="{FF2B5EF4-FFF2-40B4-BE49-F238E27FC236}">
                <a16:creationId xmlns:a16="http://schemas.microsoft.com/office/drawing/2014/main" id="{2749487E-A346-4AE4-BF2C-C4EFF5206AB6}"/>
              </a:ext>
            </a:extLst>
          </p:cNvPr>
          <p:cNvPicPr/>
          <p:nvPr/>
        </p:nvPicPr>
        <p:blipFill>
          <a:blip r:embed="rId5"/>
          <a:stretch>
            <a:fillRect/>
          </a:stretch>
        </p:blipFill>
        <p:spPr>
          <a:xfrm>
            <a:off x="2590800" y="1007156"/>
            <a:ext cx="3622110" cy="3572102"/>
          </a:xfrm>
          <a:prstGeom prst="rect">
            <a:avLst/>
          </a:prstGeom>
        </p:spPr>
      </p:pic>
    </p:spTree>
    <p:extLst>
      <p:ext uri="{BB962C8B-B14F-4D97-AF65-F5344CB8AC3E}">
        <p14:creationId xmlns:p14="http://schemas.microsoft.com/office/powerpoint/2010/main" val="2068368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Hiển thị khung Format Picture</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51</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8" name="Picture 7">
            <a:extLst>
              <a:ext uri="{FF2B5EF4-FFF2-40B4-BE49-F238E27FC236}">
                <a16:creationId xmlns:a16="http://schemas.microsoft.com/office/drawing/2014/main" id="{81DD24D1-B7BC-4601-B3AC-54704C06035A}"/>
              </a:ext>
            </a:extLst>
          </p:cNvPr>
          <p:cNvPicPr/>
          <p:nvPr/>
        </p:nvPicPr>
        <p:blipFill>
          <a:blip r:embed="rId5"/>
          <a:stretch>
            <a:fillRect/>
          </a:stretch>
        </p:blipFill>
        <p:spPr bwMode="auto">
          <a:xfrm>
            <a:off x="1676400" y="1156139"/>
            <a:ext cx="2133600" cy="3326874"/>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49EE9695-1B4E-4192-BFC2-8BB9B2CF66B6}"/>
              </a:ext>
            </a:extLst>
          </p:cNvPr>
          <p:cNvPicPr/>
          <p:nvPr/>
        </p:nvPicPr>
        <p:blipFill>
          <a:blip r:embed="rId6"/>
          <a:stretch>
            <a:fillRect/>
          </a:stretch>
        </p:blipFill>
        <p:spPr bwMode="auto">
          <a:xfrm>
            <a:off x="4217437" y="1156138"/>
            <a:ext cx="2413234" cy="33268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35578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Sắp xếp ảnh</a:t>
            </a:r>
          </a:p>
        </p:txBody>
      </p:sp>
      <p:sp>
        <p:nvSpPr>
          <p:cNvPr id="12" name="Text Placeholder 11">
            <a:extLst>
              <a:ext uri="{FF2B5EF4-FFF2-40B4-BE49-F238E27FC236}">
                <a16:creationId xmlns:a16="http://schemas.microsoft.com/office/drawing/2014/main" id="{B658E2A6-DD4F-4F57-BD78-956C159133A9}"/>
              </a:ext>
            </a:extLst>
          </p:cNvPr>
          <p:cNvSpPr>
            <a:spLocks noGrp="1"/>
          </p:cNvSpPr>
          <p:nvPr>
            <p:ph type="body" sz="quarter" idx="13"/>
          </p:nvPr>
        </p:nvSpPr>
        <p:spPr>
          <a:xfrm>
            <a:off x="332261" y="1227550"/>
            <a:ext cx="5780439" cy="3325399"/>
          </a:xfrm>
        </p:spPr>
        <p:txBody>
          <a:bodyPr/>
          <a:lstStyle/>
          <a:p>
            <a:r>
              <a:rPr lang="en-US"/>
              <a:t>Sử dụng các công cụ sắp xếp tương tự với Shape và các đối tượng khác. </a:t>
            </a:r>
          </a:p>
          <a:p>
            <a:r>
              <a:rPr lang="en-US"/>
              <a:t>Thay đổi thứ tự sắp xếp bằng cách di chuyển ảnh tiến và lùi trên slide, và căn chỉnh, xoay chúng để đạt được hiệu quả mà bạn mong muốn.</a:t>
            </a:r>
          </a:p>
          <a:p>
            <a:endParaRPr lang="en-US"/>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52</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14" name="Picture 13">
            <a:extLst>
              <a:ext uri="{FF2B5EF4-FFF2-40B4-BE49-F238E27FC236}">
                <a16:creationId xmlns:a16="http://schemas.microsoft.com/office/drawing/2014/main" id="{CABB51D4-DBAC-41FE-AAD0-100A6107ADC9}"/>
              </a:ext>
            </a:extLst>
          </p:cNvPr>
          <p:cNvPicPr/>
          <p:nvPr/>
        </p:nvPicPr>
        <p:blipFill>
          <a:blip r:embed="rId5"/>
          <a:stretch>
            <a:fillRect/>
          </a:stretch>
        </p:blipFill>
        <p:spPr>
          <a:xfrm>
            <a:off x="6216893" y="1360660"/>
            <a:ext cx="2594845" cy="1211090"/>
          </a:xfrm>
          <a:prstGeom prst="rect">
            <a:avLst/>
          </a:prstGeom>
        </p:spPr>
      </p:pic>
    </p:spTree>
    <p:extLst>
      <p:ext uri="{BB962C8B-B14F-4D97-AF65-F5344CB8AC3E}">
        <p14:creationId xmlns:p14="http://schemas.microsoft.com/office/powerpoint/2010/main" val="16638001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vi-VN"/>
              <a:t>Điều chỉnh kích thước và cắt ảnh</a:t>
            </a:r>
            <a:endParaRPr lang="en-US"/>
          </a:p>
        </p:txBody>
      </p:sp>
      <p:sp>
        <p:nvSpPr>
          <p:cNvPr id="12" name="Text Placeholder 11">
            <a:extLst>
              <a:ext uri="{FF2B5EF4-FFF2-40B4-BE49-F238E27FC236}">
                <a16:creationId xmlns:a16="http://schemas.microsoft.com/office/drawing/2014/main" id="{B658E2A6-DD4F-4F57-BD78-956C159133A9}"/>
              </a:ext>
            </a:extLst>
          </p:cNvPr>
          <p:cNvSpPr>
            <a:spLocks noGrp="1"/>
          </p:cNvSpPr>
          <p:nvPr>
            <p:ph type="body" sz="quarter" idx="13"/>
          </p:nvPr>
        </p:nvSpPr>
        <p:spPr>
          <a:xfrm>
            <a:off x="372661" y="1130507"/>
            <a:ext cx="5780439" cy="3325399"/>
          </a:xfrm>
        </p:spPr>
        <p:txBody>
          <a:bodyPr/>
          <a:lstStyle/>
          <a:p>
            <a:r>
              <a:rPr lang="en-US"/>
              <a:t>Có thể thay đổi kích thước ảnh tương tự thay đổi kích thước các đối tượng khác (như Shape và TextBox). </a:t>
            </a:r>
          </a:p>
          <a:p>
            <a:r>
              <a:rPr lang="en-US"/>
              <a:t>Cắt ảnh (Crop) có tác dụng tương tự như cắt các phần của ảnh. </a:t>
            </a:r>
          </a:p>
          <a:p>
            <a:r>
              <a:rPr lang="en-US"/>
              <a:t>Có thể cắt đi các phần không muốn hiển thị của ảnh, cắt ảnh thành hình dạng (như hình trái tim); cắt theo tỷ lệ khung hình. </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53</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9" name="Picture 8">
            <a:extLst>
              <a:ext uri="{FF2B5EF4-FFF2-40B4-BE49-F238E27FC236}">
                <a16:creationId xmlns:a16="http://schemas.microsoft.com/office/drawing/2014/main" id="{D727A625-29D9-498A-AC09-011137D6E8FE}"/>
              </a:ext>
            </a:extLst>
          </p:cNvPr>
          <p:cNvPicPr/>
          <p:nvPr/>
        </p:nvPicPr>
        <p:blipFill>
          <a:blip r:embed="rId5"/>
          <a:stretch>
            <a:fillRect/>
          </a:stretch>
        </p:blipFill>
        <p:spPr>
          <a:xfrm>
            <a:off x="6553200" y="1114390"/>
            <a:ext cx="2133599" cy="3168480"/>
          </a:xfrm>
          <a:prstGeom prst="rect">
            <a:avLst/>
          </a:prstGeom>
        </p:spPr>
      </p:pic>
    </p:spTree>
    <p:extLst>
      <p:ext uri="{BB962C8B-B14F-4D97-AF65-F5344CB8AC3E}">
        <p14:creationId xmlns:p14="http://schemas.microsoft.com/office/powerpoint/2010/main" val="28742946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vi-VN"/>
              <a:t>Siêu liên kết (Hyperlinks)</a:t>
            </a:r>
            <a:endParaRPr lang="en-US"/>
          </a:p>
        </p:txBody>
      </p:sp>
      <p:sp>
        <p:nvSpPr>
          <p:cNvPr id="12" name="Text Placeholder 11">
            <a:extLst>
              <a:ext uri="{FF2B5EF4-FFF2-40B4-BE49-F238E27FC236}">
                <a16:creationId xmlns:a16="http://schemas.microsoft.com/office/drawing/2014/main" id="{B658E2A6-DD4F-4F57-BD78-956C159133A9}"/>
              </a:ext>
            </a:extLst>
          </p:cNvPr>
          <p:cNvSpPr>
            <a:spLocks noGrp="1"/>
          </p:cNvSpPr>
          <p:nvPr>
            <p:ph type="body" sz="quarter" idx="13"/>
          </p:nvPr>
        </p:nvSpPr>
        <p:spPr>
          <a:xfrm>
            <a:off x="181113" y="1130507"/>
            <a:ext cx="5838687" cy="3325399"/>
          </a:xfrm>
        </p:spPr>
        <p:txBody>
          <a:bodyPr/>
          <a:lstStyle/>
          <a:p>
            <a:r>
              <a:rPr lang="en-US"/>
              <a:t>Siêu liên kết là văn bản hoặc đối tượng (như ảnh, đồ thị, hình dạng hoặc WordArt), bạn có thể nhấp vào để chuyển sang một slide khác, một bài trình chiếu khác, mở một tài liệu Word hoặc bảng tính Excel. </a:t>
            </a:r>
          </a:p>
          <a:p>
            <a:r>
              <a:rPr lang="en-US"/>
              <a:t>Siêu liên kết cũng có thể dẫn đến trang web, mở một email hoặc tạo một tập tin mới.</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54</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10" name="Picture 9">
            <a:extLst>
              <a:ext uri="{FF2B5EF4-FFF2-40B4-BE49-F238E27FC236}">
                <a16:creationId xmlns:a16="http://schemas.microsoft.com/office/drawing/2014/main" id="{3A8BA606-035D-465D-914F-3848D48F12B2}"/>
              </a:ext>
            </a:extLst>
          </p:cNvPr>
          <p:cNvPicPr/>
          <p:nvPr/>
        </p:nvPicPr>
        <p:blipFill>
          <a:blip r:embed="rId5">
            <a:extLst>
              <a:ext uri="{28A0092B-C50C-407E-A947-70E740481C1C}">
                <a14:useLocalDpi xmlns:a14="http://schemas.microsoft.com/office/drawing/2010/main" val="0"/>
              </a:ext>
            </a:extLst>
          </a:blip>
          <a:stretch>
            <a:fillRect/>
          </a:stretch>
        </p:blipFill>
        <p:spPr>
          <a:xfrm>
            <a:off x="7916449" y="137221"/>
            <a:ext cx="1108445" cy="915713"/>
          </a:xfrm>
          <a:prstGeom prst="rect">
            <a:avLst/>
          </a:prstGeom>
        </p:spPr>
      </p:pic>
      <p:pic>
        <p:nvPicPr>
          <p:cNvPr id="11" name="Picture 10">
            <a:extLst>
              <a:ext uri="{FF2B5EF4-FFF2-40B4-BE49-F238E27FC236}">
                <a16:creationId xmlns:a16="http://schemas.microsoft.com/office/drawing/2014/main" id="{28A4E848-2529-4854-B08F-6427D0F2122C}"/>
              </a:ext>
            </a:extLst>
          </p:cNvPr>
          <p:cNvPicPr/>
          <p:nvPr/>
        </p:nvPicPr>
        <p:blipFill rotWithShape="1">
          <a:blip r:embed="rId6"/>
          <a:srcRect l="395" r="1"/>
          <a:stretch/>
        </p:blipFill>
        <p:spPr bwMode="auto">
          <a:xfrm>
            <a:off x="6215106" y="1130507"/>
            <a:ext cx="2809788" cy="1465728"/>
          </a:xfrm>
          <a:prstGeom prst="rect">
            <a:avLst/>
          </a:prstGeom>
          <a:ln>
            <a:solidFill>
              <a:schemeClr val="bg1">
                <a:lumMod val="75000"/>
              </a:schemeClr>
            </a:solid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F2ECFC3A-9DE7-403F-95E4-CD703AD0D5B9}"/>
              </a:ext>
            </a:extLst>
          </p:cNvPr>
          <p:cNvPicPr/>
          <p:nvPr/>
        </p:nvPicPr>
        <p:blipFill>
          <a:blip r:embed="rId7"/>
          <a:stretch>
            <a:fillRect/>
          </a:stretch>
        </p:blipFill>
        <p:spPr>
          <a:xfrm>
            <a:off x="6990162" y="2734700"/>
            <a:ext cx="2047875" cy="2311400"/>
          </a:xfrm>
          <a:prstGeom prst="rect">
            <a:avLst/>
          </a:prstGeom>
        </p:spPr>
      </p:pic>
    </p:spTree>
    <p:extLst>
      <p:ext uri="{BB962C8B-B14F-4D97-AF65-F5344CB8AC3E}">
        <p14:creationId xmlns:p14="http://schemas.microsoft.com/office/powerpoint/2010/main" val="27526663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vi-VN"/>
              <a:t>Các nút hành động (Action Buttons)</a:t>
            </a:r>
            <a:endParaRPr lang="en-US"/>
          </a:p>
        </p:txBody>
      </p:sp>
      <p:sp>
        <p:nvSpPr>
          <p:cNvPr id="12" name="Text Placeholder 11">
            <a:extLst>
              <a:ext uri="{FF2B5EF4-FFF2-40B4-BE49-F238E27FC236}">
                <a16:creationId xmlns:a16="http://schemas.microsoft.com/office/drawing/2014/main" id="{B658E2A6-DD4F-4F57-BD78-956C159133A9}"/>
              </a:ext>
            </a:extLst>
          </p:cNvPr>
          <p:cNvSpPr>
            <a:spLocks noGrp="1"/>
          </p:cNvSpPr>
          <p:nvPr>
            <p:ph type="body" sz="quarter" idx="13"/>
          </p:nvPr>
        </p:nvSpPr>
        <p:spPr>
          <a:xfrm>
            <a:off x="181113" y="957263"/>
            <a:ext cx="5838687" cy="3498643"/>
          </a:xfrm>
        </p:spPr>
        <p:txBody>
          <a:bodyPr/>
          <a:lstStyle/>
          <a:p>
            <a:r>
              <a:rPr lang="en-US"/>
              <a:t>Nút hành động cho phép gán một hành vi cho một đối tượng. </a:t>
            </a:r>
          </a:p>
          <a:p>
            <a:r>
              <a:rPr lang="en-US"/>
              <a:t>Có thể sử dụng nút hành động để điều hướng nhanh trong trình chiếu, để kích hoạt siêu liên kết, để chạy chương trình khác hoặc để mở tập tin Office.</a:t>
            </a:r>
          </a:p>
          <a:p>
            <a:r>
              <a:rPr lang="en-US"/>
              <a:t>Nút hành động cho phép di chuyển đến slide tiếp theo, slide trước, đầu tiên hoặc cuối cùng, hoặc phát phim, phát âm thanh. </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55</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14" name="Picture 13">
            <a:extLst>
              <a:ext uri="{FF2B5EF4-FFF2-40B4-BE49-F238E27FC236}">
                <a16:creationId xmlns:a16="http://schemas.microsoft.com/office/drawing/2014/main" id="{687240A2-6EE6-4410-B921-63211F082422}"/>
              </a:ext>
            </a:extLst>
          </p:cNvPr>
          <p:cNvPicPr/>
          <p:nvPr/>
        </p:nvPicPr>
        <p:blipFill>
          <a:blip r:embed="rId5"/>
          <a:stretch>
            <a:fillRect/>
          </a:stretch>
        </p:blipFill>
        <p:spPr bwMode="auto">
          <a:xfrm>
            <a:off x="6019800" y="1065380"/>
            <a:ext cx="2895600" cy="607517"/>
          </a:xfrm>
          <a:prstGeom prst="rect">
            <a:avLst/>
          </a:prstGeom>
          <a:noFill/>
        </p:spPr>
      </p:pic>
      <p:pic>
        <p:nvPicPr>
          <p:cNvPr id="15" name="Picture 14">
            <a:extLst>
              <a:ext uri="{FF2B5EF4-FFF2-40B4-BE49-F238E27FC236}">
                <a16:creationId xmlns:a16="http://schemas.microsoft.com/office/drawing/2014/main" id="{1FA54F20-5F98-4C42-A9F8-1D02910B53AB}"/>
              </a:ext>
            </a:extLst>
          </p:cNvPr>
          <p:cNvPicPr/>
          <p:nvPr/>
        </p:nvPicPr>
        <p:blipFill>
          <a:blip r:embed="rId6"/>
          <a:stretch>
            <a:fillRect/>
          </a:stretch>
        </p:blipFill>
        <p:spPr>
          <a:xfrm>
            <a:off x="6019800" y="1781014"/>
            <a:ext cx="2894520" cy="3287645"/>
          </a:xfrm>
          <a:prstGeom prst="rect">
            <a:avLst/>
          </a:prstGeom>
        </p:spPr>
      </p:pic>
    </p:spTree>
    <p:extLst>
      <p:ext uri="{BB962C8B-B14F-4D97-AF65-F5344CB8AC3E}">
        <p14:creationId xmlns:p14="http://schemas.microsoft.com/office/powerpoint/2010/main" val="21674471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vi-VN"/>
              <a:t>SmartArt</a:t>
            </a:r>
            <a:endParaRPr lang="en-US"/>
          </a:p>
        </p:txBody>
      </p:sp>
      <p:sp>
        <p:nvSpPr>
          <p:cNvPr id="12" name="Text Placeholder 11">
            <a:extLst>
              <a:ext uri="{FF2B5EF4-FFF2-40B4-BE49-F238E27FC236}">
                <a16:creationId xmlns:a16="http://schemas.microsoft.com/office/drawing/2014/main" id="{B658E2A6-DD4F-4F57-BD78-956C159133A9}"/>
              </a:ext>
            </a:extLst>
          </p:cNvPr>
          <p:cNvSpPr>
            <a:spLocks noGrp="1"/>
          </p:cNvSpPr>
          <p:nvPr>
            <p:ph type="body" sz="quarter" idx="13"/>
          </p:nvPr>
        </p:nvSpPr>
        <p:spPr>
          <a:xfrm>
            <a:off x="181113" y="957263"/>
            <a:ext cx="5522605" cy="3498643"/>
          </a:xfrm>
        </p:spPr>
        <p:txBody>
          <a:bodyPr/>
          <a:lstStyle/>
          <a:p>
            <a:r>
              <a:rPr lang="en-US"/>
              <a:t>SmartArt là một tập hợp các sơ đồ có thể tùy chỉnh.</a:t>
            </a:r>
          </a:p>
          <a:p>
            <a:r>
              <a:rPr lang="en-US"/>
              <a:t>Có hai cách chính để chèn SmartArt vào slide:</a:t>
            </a:r>
          </a:p>
          <a:p>
            <a:pPr lvl="1">
              <a:buFont typeface="Courier New" panose="02070309020205020404" pitchFamily="49" charset="0"/>
              <a:buChar char="o"/>
            </a:pPr>
            <a:r>
              <a:rPr lang="en-US"/>
              <a:t>Sử dụng </a:t>
            </a:r>
            <a:r>
              <a:rPr lang="en-US" b="1"/>
              <a:t>Placeholder</a:t>
            </a:r>
            <a:r>
              <a:rPr lang="en-US"/>
              <a:t>: một số Layout slide cung cấp Placeholder có SmartArt. </a:t>
            </a:r>
          </a:p>
          <a:p>
            <a:pPr lvl="1">
              <a:buFont typeface="Courier New" panose="02070309020205020404" pitchFamily="49" charset="0"/>
              <a:buChar char="o"/>
            </a:pPr>
            <a:r>
              <a:rPr lang="en-US"/>
              <a:t>Chèn SmartArt từ thẻ </a:t>
            </a:r>
            <a:r>
              <a:rPr lang="en-US" b="1"/>
              <a:t>Insert</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56</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10" name="Picture 9">
            <a:extLst>
              <a:ext uri="{FF2B5EF4-FFF2-40B4-BE49-F238E27FC236}">
                <a16:creationId xmlns:a16="http://schemas.microsoft.com/office/drawing/2014/main" id="{14B83279-3354-4969-BB94-6E4E296B7219}"/>
              </a:ext>
            </a:extLst>
          </p:cNvPr>
          <p:cNvPicPr/>
          <p:nvPr/>
        </p:nvPicPr>
        <p:blipFill>
          <a:blip r:embed="rId5"/>
          <a:stretch>
            <a:fillRect/>
          </a:stretch>
        </p:blipFill>
        <p:spPr bwMode="auto">
          <a:xfrm>
            <a:off x="5800842" y="1028914"/>
            <a:ext cx="3162045" cy="1677670"/>
          </a:xfrm>
          <a:prstGeom prst="rect">
            <a:avLst/>
          </a:prstGeom>
          <a:noFill/>
        </p:spPr>
      </p:pic>
    </p:spTree>
    <p:extLst>
      <p:ext uri="{BB962C8B-B14F-4D97-AF65-F5344CB8AC3E}">
        <p14:creationId xmlns:p14="http://schemas.microsoft.com/office/powerpoint/2010/main" val="39726190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Chèn </a:t>
            </a:r>
            <a:r>
              <a:rPr lang="vi-VN"/>
              <a:t>SmartArt</a:t>
            </a:r>
            <a:endParaRPr lang="en-US"/>
          </a:p>
        </p:txBody>
      </p:sp>
      <p:sp>
        <p:nvSpPr>
          <p:cNvPr id="16" name="Text Placeholder 15">
            <a:extLst>
              <a:ext uri="{FF2B5EF4-FFF2-40B4-BE49-F238E27FC236}">
                <a16:creationId xmlns:a16="http://schemas.microsoft.com/office/drawing/2014/main" id="{612591B5-8A0B-4DD8-B2EB-DB7CA1506628}"/>
              </a:ext>
            </a:extLst>
          </p:cNvPr>
          <p:cNvSpPr>
            <a:spLocks noGrp="1"/>
          </p:cNvSpPr>
          <p:nvPr>
            <p:ph type="body" sz="quarter" idx="13"/>
          </p:nvPr>
        </p:nvSpPr>
        <p:spPr>
          <a:xfrm>
            <a:off x="457200" y="950647"/>
            <a:ext cx="8520545" cy="2376538"/>
          </a:xfrm>
        </p:spPr>
        <p:txBody>
          <a:bodyPr/>
          <a:lstStyle/>
          <a:p>
            <a:r>
              <a:rPr lang="en-US"/>
              <a:t>Khi chọn chèn một SmartArt, sơ đồ sẽ hiển thị với các phần văn bản được chừa chỗ sẵn, thay thế văn bản giữ chỗ bằng văn bản của riêng bạn.</a:t>
            </a:r>
          </a:p>
          <a:p>
            <a:r>
              <a:rPr lang="en-US"/>
              <a:t>Khi SmartArt được chọn trên slide, nhóm thẻ SmartArt Tools xuất hiện, hiển thị hai thẻ (Design và Format) và một số công cụ bạn có thể sử dụng để thao tác với sơ đồ.</a:t>
            </a:r>
          </a:p>
          <a:p>
            <a:endParaRPr lang="en-US"/>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57</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11" name="Picture 10">
            <a:extLst>
              <a:ext uri="{FF2B5EF4-FFF2-40B4-BE49-F238E27FC236}">
                <a16:creationId xmlns:a16="http://schemas.microsoft.com/office/drawing/2014/main" id="{152C853D-C66B-4BF9-BB44-9264E730AFC4}"/>
              </a:ext>
            </a:extLst>
          </p:cNvPr>
          <p:cNvPicPr/>
          <p:nvPr/>
        </p:nvPicPr>
        <p:blipFill>
          <a:blip r:embed="rId5"/>
          <a:stretch>
            <a:fillRect/>
          </a:stretch>
        </p:blipFill>
        <p:spPr bwMode="auto">
          <a:xfrm>
            <a:off x="1253838" y="4237318"/>
            <a:ext cx="7152325" cy="826490"/>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240AC1CE-0DBD-4F08-946A-40DEE9B56174}"/>
              </a:ext>
            </a:extLst>
          </p:cNvPr>
          <p:cNvPicPr/>
          <p:nvPr/>
        </p:nvPicPr>
        <p:blipFill>
          <a:blip r:embed="rId6"/>
          <a:stretch>
            <a:fillRect/>
          </a:stretch>
        </p:blipFill>
        <p:spPr bwMode="auto">
          <a:xfrm>
            <a:off x="1253836" y="3327185"/>
            <a:ext cx="7152327" cy="8320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42939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Các kiểu bố cục của SmartArt</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58</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graphicFrame>
        <p:nvGraphicFramePr>
          <p:cNvPr id="7" name="Table 6">
            <a:extLst>
              <a:ext uri="{FF2B5EF4-FFF2-40B4-BE49-F238E27FC236}">
                <a16:creationId xmlns:a16="http://schemas.microsoft.com/office/drawing/2014/main" id="{41826B71-70D0-4F41-88F4-A7836C0F2781}"/>
              </a:ext>
            </a:extLst>
          </p:cNvPr>
          <p:cNvGraphicFramePr>
            <a:graphicFrameLocks noGrp="1"/>
          </p:cNvGraphicFramePr>
          <p:nvPr>
            <p:extLst>
              <p:ext uri="{D42A27DB-BD31-4B8C-83A1-F6EECF244321}">
                <p14:modId xmlns:p14="http://schemas.microsoft.com/office/powerpoint/2010/main" val="1507473633"/>
              </p:ext>
            </p:extLst>
          </p:nvPr>
        </p:nvGraphicFramePr>
        <p:xfrm>
          <a:off x="457200" y="1168504"/>
          <a:ext cx="8556172" cy="3080961"/>
        </p:xfrm>
        <a:graphic>
          <a:graphicData uri="http://schemas.openxmlformats.org/drawingml/2006/table">
            <a:tbl>
              <a:tblPr firstRow="1" bandRow="1">
                <a:tableStyleId>{FABFCF23-3B69-468F-B69F-88F6DE6A72F2}</a:tableStyleId>
              </a:tblPr>
              <a:tblGrid>
                <a:gridCol w="1598881">
                  <a:extLst>
                    <a:ext uri="{9D8B030D-6E8A-4147-A177-3AD203B41FA5}">
                      <a16:colId xmlns:a16="http://schemas.microsoft.com/office/drawing/2014/main" val="2815040417"/>
                    </a:ext>
                  </a:extLst>
                </a:gridCol>
                <a:gridCol w="6957291">
                  <a:extLst>
                    <a:ext uri="{9D8B030D-6E8A-4147-A177-3AD203B41FA5}">
                      <a16:colId xmlns:a16="http://schemas.microsoft.com/office/drawing/2014/main" val="2782101132"/>
                    </a:ext>
                  </a:extLst>
                </a:gridCol>
              </a:tblGrid>
              <a:tr h="0">
                <a:tc>
                  <a:txBody>
                    <a:bodyPr/>
                    <a:lstStyle/>
                    <a:p>
                      <a:pPr marL="228600" algn="just">
                        <a:lnSpc>
                          <a:spcPct val="120000"/>
                        </a:lnSpc>
                        <a:spcAft>
                          <a:spcPts val="0"/>
                        </a:spcAft>
                        <a:tabLst>
                          <a:tab pos="228600" algn="l"/>
                        </a:tabLst>
                      </a:pPr>
                      <a:r>
                        <a:rPr lang="en-US" sz="1800" b="0">
                          <a:effectLst/>
                        </a:rPr>
                        <a:t>List</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just">
                        <a:lnSpc>
                          <a:spcPct val="120000"/>
                        </a:lnSpc>
                        <a:spcAft>
                          <a:spcPts val="0"/>
                        </a:spcAft>
                        <a:tabLst>
                          <a:tab pos="228600" algn="l"/>
                        </a:tabLst>
                      </a:pPr>
                      <a:r>
                        <a:rPr lang="en-US" sz="1800" b="0">
                          <a:effectLst/>
                        </a:rPr>
                        <a:t>Hiển thị thông tin không tuần tự.</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8124430"/>
                  </a:ext>
                </a:extLst>
              </a:tr>
              <a:tr h="0">
                <a:tc>
                  <a:txBody>
                    <a:bodyPr/>
                    <a:lstStyle/>
                    <a:p>
                      <a:pPr marL="228600" algn="just">
                        <a:lnSpc>
                          <a:spcPct val="120000"/>
                        </a:lnSpc>
                        <a:spcAft>
                          <a:spcPts val="0"/>
                        </a:spcAft>
                        <a:tabLst>
                          <a:tab pos="228600" algn="l"/>
                        </a:tabLst>
                      </a:pPr>
                      <a:r>
                        <a:rPr lang="en-US" sz="1800" b="0">
                          <a:effectLst/>
                        </a:rPr>
                        <a:t>Process</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just">
                        <a:lnSpc>
                          <a:spcPct val="120000"/>
                        </a:lnSpc>
                        <a:spcAft>
                          <a:spcPts val="0"/>
                        </a:spcAft>
                        <a:tabLst>
                          <a:tab pos="228600" algn="l"/>
                        </a:tabLst>
                      </a:pPr>
                      <a:r>
                        <a:rPr lang="en-US" sz="1800" b="0">
                          <a:effectLst/>
                        </a:rPr>
                        <a:t>Hiển thị các bước theo định hướng hoặc theo thời gian.</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7433097"/>
                  </a:ext>
                </a:extLst>
              </a:tr>
              <a:tr h="0">
                <a:tc>
                  <a:txBody>
                    <a:bodyPr/>
                    <a:lstStyle/>
                    <a:p>
                      <a:pPr marL="228600" algn="just">
                        <a:lnSpc>
                          <a:spcPct val="120000"/>
                        </a:lnSpc>
                        <a:spcAft>
                          <a:spcPts val="0"/>
                        </a:spcAft>
                        <a:tabLst>
                          <a:tab pos="228600" algn="l"/>
                        </a:tabLst>
                      </a:pPr>
                      <a:r>
                        <a:rPr lang="en-US" sz="1800" b="0">
                          <a:effectLst/>
                        </a:rPr>
                        <a:t>Cycle</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just">
                        <a:lnSpc>
                          <a:spcPct val="120000"/>
                        </a:lnSpc>
                        <a:spcAft>
                          <a:spcPts val="0"/>
                        </a:spcAft>
                        <a:tabLst>
                          <a:tab pos="228600" algn="l"/>
                        </a:tabLst>
                      </a:pPr>
                      <a:r>
                        <a:rPr lang="en-US" sz="1800" b="0">
                          <a:effectLst/>
                        </a:rPr>
                        <a:t>Hiển thị một quá trình liên tục hoặc lặp đi lặp lại.</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0564780"/>
                  </a:ext>
                </a:extLst>
              </a:tr>
              <a:tr h="0">
                <a:tc>
                  <a:txBody>
                    <a:bodyPr/>
                    <a:lstStyle/>
                    <a:p>
                      <a:pPr marL="228600" algn="just">
                        <a:lnSpc>
                          <a:spcPct val="120000"/>
                        </a:lnSpc>
                        <a:spcAft>
                          <a:spcPts val="0"/>
                        </a:spcAft>
                        <a:tabLst>
                          <a:tab pos="228600" algn="l"/>
                        </a:tabLst>
                      </a:pPr>
                      <a:r>
                        <a:rPr lang="en-US" sz="1800" b="0">
                          <a:effectLst/>
                        </a:rPr>
                        <a:t>Hierarchy</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just">
                        <a:lnSpc>
                          <a:spcPct val="120000"/>
                        </a:lnSpc>
                        <a:spcAft>
                          <a:spcPts val="0"/>
                        </a:spcAft>
                        <a:tabLst>
                          <a:tab pos="228600" algn="l"/>
                        </a:tabLst>
                      </a:pPr>
                      <a:r>
                        <a:rPr lang="en-US" sz="1800" b="0">
                          <a:effectLst/>
                        </a:rPr>
                        <a:t>Hiển thị sơ đồ tổ chức, cây quyết định hoặc cây danh mục sản phẩm.</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6135227"/>
                  </a:ext>
                </a:extLst>
              </a:tr>
              <a:tr h="0">
                <a:tc>
                  <a:txBody>
                    <a:bodyPr/>
                    <a:lstStyle/>
                    <a:p>
                      <a:pPr marL="228600" algn="just">
                        <a:lnSpc>
                          <a:spcPct val="120000"/>
                        </a:lnSpc>
                        <a:spcAft>
                          <a:spcPts val="0"/>
                        </a:spcAft>
                        <a:tabLst>
                          <a:tab pos="228600" algn="l"/>
                        </a:tabLst>
                      </a:pPr>
                      <a:r>
                        <a:rPr lang="en-US" sz="1800" b="0">
                          <a:effectLst/>
                        </a:rPr>
                        <a:t>Relationship</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just">
                        <a:lnSpc>
                          <a:spcPct val="120000"/>
                        </a:lnSpc>
                        <a:spcAft>
                          <a:spcPts val="0"/>
                        </a:spcAft>
                        <a:tabLst>
                          <a:tab pos="228600" algn="l"/>
                        </a:tabLst>
                      </a:pPr>
                      <a:r>
                        <a:rPr lang="en-US" sz="1800" b="0">
                          <a:effectLst/>
                        </a:rPr>
                        <a:t>Hiển thị các kết nối hoặc mối quan hệ không phân cấp.</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4371315"/>
                  </a:ext>
                </a:extLst>
              </a:tr>
              <a:tr h="0">
                <a:tc>
                  <a:txBody>
                    <a:bodyPr/>
                    <a:lstStyle/>
                    <a:p>
                      <a:pPr marL="228600" algn="just">
                        <a:lnSpc>
                          <a:spcPct val="120000"/>
                        </a:lnSpc>
                        <a:spcAft>
                          <a:spcPts val="0"/>
                        </a:spcAft>
                        <a:tabLst>
                          <a:tab pos="228600" algn="l"/>
                        </a:tabLst>
                      </a:pPr>
                      <a:r>
                        <a:rPr lang="en-US" sz="1800" b="0">
                          <a:effectLst/>
                        </a:rPr>
                        <a:t>Matrix</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just">
                        <a:lnSpc>
                          <a:spcPct val="120000"/>
                        </a:lnSpc>
                        <a:spcAft>
                          <a:spcPts val="0"/>
                        </a:spcAft>
                        <a:tabLst>
                          <a:tab pos="228600" algn="l"/>
                        </a:tabLst>
                      </a:pPr>
                      <a:r>
                        <a:rPr lang="en-US" sz="1800" b="0">
                          <a:effectLst/>
                        </a:rPr>
                        <a:t>Chỉ ra cách các bộ phận liên quan đến một tổng thể.</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4324612"/>
                  </a:ext>
                </a:extLst>
              </a:tr>
              <a:tr h="0">
                <a:tc>
                  <a:txBody>
                    <a:bodyPr/>
                    <a:lstStyle/>
                    <a:p>
                      <a:pPr marL="228600" algn="just">
                        <a:lnSpc>
                          <a:spcPct val="120000"/>
                        </a:lnSpc>
                        <a:spcAft>
                          <a:spcPts val="0"/>
                        </a:spcAft>
                        <a:tabLst>
                          <a:tab pos="228600" algn="l"/>
                        </a:tabLst>
                      </a:pPr>
                      <a:r>
                        <a:rPr lang="en-US" sz="1800" b="0">
                          <a:effectLst/>
                        </a:rPr>
                        <a:t>Pyramid</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just">
                        <a:lnSpc>
                          <a:spcPct val="120000"/>
                        </a:lnSpc>
                        <a:spcAft>
                          <a:spcPts val="0"/>
                        </a:spcAft>
                        <a:tabLst>
                          <a:tab pos="228600" algn="l"/>
                        </a:tabLst>
                      </a:pPr>
                      <a:r>
                        <a:rPr lang="en-US" sz="1800" b="0">
                          <a:effectLst/>
                        </a:rPr>
                        <a:t>Hiển thị mối quan hệ tỷ lệ với thành phần lớn nhất ở trên cùng hoặc dưới cùng.</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3679030"/>
                  </a:ext>
                </a:extLst>
              </a:tr>
              <a:tr h="0">
                <a:tc>
                  <a:txBody>
                    <a:bodyPr/>
                    <a:lstStyle/>
                    <a:p>
                      <a:pPr marL="228600" algn="just">
                        <a:lnSpc>
                          <a:spcPct val="120000"/>
                        </a:lnSpc>
                        <a:spcAft>
                          <a:spcPts val="0"/>
                        </a:spcAft>
                        <a:tabLst>
                          <a:tab pos="228600" algn="l"/>
                        </a:tabLst>
                      </a:pPr>
                      <a:r>
                        <a:rPr lang="en-US" sz="1800" b="0">
                          <a:effectLst/>
                        </a:rPr>
                        <a:t>Picture</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just">
                        <a:lnSpc>
                          <a:spcPct val="120000"/>
                        </a:lnSpc>
                        <a:spcAft>
                          <a:spcPts val="0"/>
                        </a:spcAft>
                        <a:tabLst>
                          <a:tab pos="228600" algn="l"/>
                        </a:tabLst>
                      </a:pPr>
                      <a:r>
                        <a:rPr lang="en-US" sz="1800" b="0">
                          <a:effectLst/>
                        </a:rPr>
                        <a:t>Sử dụng hình ảnh để truyền tải một thông điệp mà không có văn bản.</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7107845"/>
                  </a:ext>
                </a:extLst>
              </a:tr>
              <a:tr h="0">
                <a:tc>
                  <a:txBody>
                    <a:bodyPr/>
                    <a:lstStyle/>
                    <a:p>
                      <a:pPr marL="228600" algn="just">
                        <a:lnSpc>
                          <a:spcPct val="120000"/>
                        </a:lnSpc>
                        <a:spcAft>
                          <a:spcPts val="0"/>
                        </a:spcAft>
                        <a:tabLst>
                          <a:tab pos="228600" algn="l"/>
                        </a:tabLst>
                      </a:pPr>
                      <a:r>
                        <a:rPr lang="en-US" sz="1800" b="0">
                          <a:effectLst/>
                        </a:rPr>
                        <a:t>Office.com</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just">
                        <a:lnSpc>
                          <a:spcPct val="120000"/>
                        </a:lnSpc>
                        <a:spcAft>
                          <a:spcPts val="0"/>
                        </a:spcAft>
                        <a:tabLst>
                          <a:tab pos="228600" algn="l"/>
                        </a:tabLst>
                      </a:pPr>
                      <a:r>
                        <a:rPr lang="en-US" sz="1800" b="0">
                          <a:effectLst/>
                        </a:rPr>
                        <a:t>Cung cấp quyền truy cập vào các bố cục bổ sung từ Office.com</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8734003"/>
                  </a:ext>
                </a:extLst>
              </a:tr>
            </a:tbl>
          </a:graphicData>
        </a:graphic>
      </p:graphicFrame>
    </p:spTree>
    <p:extLst>
      <p:ext uri="{BB962C8B-B14F-4D97-AF65-F5344CB8AC3E}">
        <p14:creationId xmlns:p14="http://schemas.microsoft.com/office/powerpoint/2010/main" val="224141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Chuyển đổi văn bản sang SmartArt</a:t>
            </a:r>
          </a:p>
        </p:txBody>
      </p:sp>
      <p:sp>
        <p:nvSpPr>
          <p:cNvPr id="11" name="Text Placeholder 10">
            <a:extLst>
              <a:ext uri="{FF2B5EF4-FFF2-40B4-BE49-F238E27FC236}">
                <a16:creationId xmlns:a16="http://schemas.microsoft.com/office/drawing/2014/main" id="{DCA8AE8E-A3F7-4527-BD3C-A6CC0C7038C9}"/>
              </a:ext>
            </a:extLst>
          </p:cNvPr>
          <p:cNvSpPr>
            <a:spLocks noGrp="1"/>
          </p:cNvSpPr>
          <p:nvPr>
            <p:ph type="body" sz="quarter" idx="13"/>
          </p:nvPr>
        </p:nvSpPr>
        <p:spPr>
          <a:xfrm>
            <a:off x="262336" y="1123950"/>
            <a:ext cx="4985118" cy="3429000"/>
          </a:xfrm>
        </p:spPr>
        <p:txBody>
          <a:bodyPr/>
          <a:lstStyle/>
          <a:p>
            <a:r>
              <a:rPr lang="en-US"/>
              <a:t>PowerPoint cho phép chuyển đổi các slide hiện có với văn bản thông thường thành SmartArt.</a:t>
            </a:r>
          </a:p>
          <a:p>
            <a:r>
              <a:rPr lang="en-US"/>
              <a:t>Văn bản đ</a:t>
            </a:r>
            <a:r>
              <a:rPr lang="vi-VN"/>
              <a:t>ư</a:t>
            </a:r>
            <a:r>
              <a:rPr lang="en-US"/>
              <a:t>ợc phân cấp sẽ chuyển thành SmartArt có phân cấp (nếu có)</a:t>
            </a:r>
          </a:p>
          <a:p>
            <a:pPr marL="0" indent="0">
              <a:buNone/>
            </a:pPr>
            <a:endParaRPr lang="en-US"/>
          </a:p>
          <a:p>
            <a:endParaRPr lang="en-US"/>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59</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13" name="Picture 12">
            <a:extLst>
              <a:ext uri="{FF2B5EF4-FFF2-40B4-BE49-F238E27FC236}">
                <a16:creationId xmlns:a16="http://schemas.microsoft.com/office/drawing/2014/main" id="{EFE8421C-0221-4951-B49E-37EB3E4FF4E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752640" y="1113790"/>
            <a:ext cx="3230880" cy="2915920"/>
          </a:xfrm>
          <a:prstGeom prst="rect">
            <a:avLst/>
          </a:prstGeom>
          <a:noFill/>
          <a:ln>
            <a:noFill/>
          </a:ln>
        </p:spPr>
      </p:pic>
    </p:spTree>
    <p:extLst>
      <p:ext uri="{BB962C8B-B14F-4D97-AF65-F5344CB8AC3E}">
        <p14:creationId xmlns:p14="http://schemas.microsoft.com/office/powerpoint/2010/main" val="1641930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Vẽ &amp; giữ tỷ lệ - Shape</a:t>
            </a:r>
            <a:endParaRPr lang="en-US" dirty="0"/>
          </a:p>
        </p:txBody>
      </p:sp>
      <p:sp>
        <p:nvSpPr>
          <p:cNvPr id="10" name="Text Placeholder 9">
            <a:extLst>
              <a:ext uri="{FF2B5EF4-FFF2-40B4-BE49-F238E27FC236}">
                <a16:creationId xmlns:a16="http://schemas.microsoft.com/office/drawing/2014/main" id="{6F359C4E-11D4-4213-87AD-7D11FAF67855}"/>
              </a:ext>
            </a:extLst>
          </p:cNvPr>
          <p:cNvSpPr>
            <a:spLocks noGrp="1"/>
          </p:cNvSpPr>
          <p:nvPr>
            <p:ph type="body" sz="quarter" idx="13"/>
          </p:nvPr>
        </p:nvSpPr>
        <p:spPr>
          <a:xfrm>
            <a:off x="215154" y="819150"/>
            <a:ext cx="6629400" cy="4038600"/>
          </a:xfrm>
        </p:spPr>
        <p:txBody>
          <a:bodyPr/>
          <a:lstStyle/>
          <a:p>
            <a:pPr lvl="0"/>
            <a:r>
              <a:rPr lang="es-MX"/>
              <a:t>Hình chữ thập hiển thị cho biết đang ở chế độ Draw. Nhấp vào nơi muốn hình bắt đầu và kéo vẽ hình theo kích thước mong muốn.</a:t>
            </a:r>
            <a:endParaRPr lang="en-US"/>
          </a:p>
          <a:p>
            <a:pPr lvl="0"/>
            <a:r>
              <a:rPr lang="es-MX"/>
              <a:t>Nhấn SHIFT và kéo chuột khi cần vẽ một đường thẳng.</a:t>
            </a:r>
            <a:endParaRPr lang="en-US"/>
          </a:p>
          <a:p>
            <a:pPr lvl="0"/>
            <a:r>
              <a:rPr lang="es-MX"/>
              <a:t>Nhấn SHIFT và kéo chuột khi cần vẽ hình dạng theo tỷ lệ ( hình vuông hoặc hình tròn)</a:t>
            </a:r>
            <a:endParaRPr lang="en-US"/>
          </a:p>
          <a:p>
            <a:pPr lvl="0"/>
            <a:r>
              <a:rPr lang="es-MX"/>
              <a:t>Nhấn CTRL và kéo chuột khi cần vẽ một đường thẳng, hình hộp hoặc hình bầu dục đối xứng từ điểm chính giữa của nó.</a:t>
            </a:r>
            <a:endParaRPr lang="en-US"/>
          </a:p>
          <a:p>
            <a:endParaRPr lang="en-US"/>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6</a:t>
            </a:fld>
            <a:endParaRPr lang="en-US"/>
          </a:p>
        </p:txBody>
      </p:sp>
      <p:sp>
        <p:nvSpPr>
          <p:cNvPr id="16" name="Oval 15">
            <a:extLst>
              <a:ext uri="{FF2B5EF4-FFF2-40B4-BE49-F238E27FC236}">
                <a16:creationId xmlns:a16="http://schemas.microsoft.com/office/drawing/2014/main" id="{8FC0EA4D-582E-4BAF-B7FD-D98C23A5E052}"/>
              </a:ext>
            </a:extLst>
          </p:cNvPr>
          <p:cNvSpPr/>
          <p:nvPr/>
        </p:nvSpPr>
        <p:spPr>
          <a:xfrm>
            <a:off x="7279340" y="906834"/>
            <a:ext cx="1559859" cy="904315"/>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2ADF3D27-C6E0-4321-A228-93BFC7C5449C}"/>
              </a:ext>
            </a:extLst>
          </p:cNvPr>
          <p:cNvSpPr/>
          <p:nvPr/>
        </p:nvSpPr>
        <p:spPr>
          <a:xfrm>
            <a:off x="7153835" y="2508997"/>
            <a:ext cx="1156447" cy="1156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7A2223C1-23FF-49A6-864E-F5A676652ABF}"/>
              </a:ext>
            </a:extLst>
          </p:cNvPr>
          <p:cNvCxnSpPr/>
          <p:nvPr/>
        </p:nvCxnSpPr>
        <p:spPr>
          <a:xfrm>
            <a:off x="7651376" y="4450976"/>
            <a:ext cx="6589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D8ADED0-E0A5-479B-B448-F6ACBE9454E9}"/>
              </a:ext>
            </a:extLst>
          </p:cNvPr>
          <p:cNvCxnSpPr/>
          <p:nvPr/>
        </p:nvCxnSpPr>
        <p:spPr>
          <a:xfrm flipV="1">
            <a:off x="7126941" y="3890122"/>
            <a:ext cx="524435" cy="5244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91AC402-9395-4637-8171-738EA28B1CCE}"/>
              </a:ext>
            </a:extLst>
          </p:cNvPr>
          <p:cNvCxnSpPr/>
          <p:nvPr/>
        </p:nvCxnSpPr>
        <p:spPr>
          <a:xfrm>
            <a:off x="8686800" y="3455894"/>
            <a:ext cx="0" cy="868456"/>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388C04E8-8569-48D9-B876-DE7B474E9661}"/>
              </a:ext>
            </a:extLst>
          </p:cNvPr>
          <p:cNvSpPr/>
          <p:nvPr/>
        </p:nvSpPr>
        <p:spPr>
          <a:xfrm>
            <a:off x="7945809" y="2144524"/>
            <a:ext cx="728946" cy="72894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349323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Thay đổi bố cục SmartArt</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60</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9" name="Picture 8">
            <a:extLst>
              <a:ext uri="{FF2B5EF4-FFF2-40B4-BE49-F238E27FC236}">
                <a16:creationId xmlns:a16="http://schemas.microsoft.com/office/drawing/2014/main" id="{C2453998-CFD4-4B6C-B4EB-4B5BC1D435B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66028" y="1152554"/>
            <a:ext cx="6757930" cy="2560091"/>
          </a:xfrm>
          <a:prstGeom prst="rect">
            <a:avLst/>
          </a:prstGeom>
          <a:noFill/>
          <a:ln>
            <a:noFill/>
          </a:ln>
        </p:spPr>
      </p:pic>
    </p:spTree>
    <p:extLst>
      <p:ext uri="{BB962C8B-B14F-4D97-AF65-F5344CB8AC3E}">
        <p14:creationId xmlns:p14="http://schemas.microsoft.com/office/powerpoint/2010/main" val="28504573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Sử dụng Text Pane</a:t>
            </a:r>
          </a:p>
        </p:txBody>
      </p:sp>
      <p:sp>
        <p:nvSpPr>
          <p:cNvPr id="11" name="Text Placeholder 10">
            <a:extLst>
              <a:ext uri="{FF2B5EF4-FFF2-40B4-BE49-F238E27FC236}">
                <a16:creationId xmlns:a16="http://schemas.microsoft.com/office/drawing/2014/main" id="{7E3C9755-5562-45B2-931D-423D6E80724F}"/>
              </a:ext>
            </a:extLst>
          </p:cNvPr>
          <p:cNvSpPr>
            <a:spLocks noGrp="1"/>
          </p:cNvSpPr>
          <p:nvPr>
            <p:ph type="body" sz="quarter" idx="13"/>
          </p:nvPr>
        </p:nvSpPr>
        <p:spPr>
          <a:xfrm>
            <a:off x="55420" y="914400"/>
            <a:ext cx="6927273" cy="3638550"/>
          </a:xfrm>
        </p:spPr>
        <p:txBody>
          <a:bodyPr/>
          <a:lstStyle/>
          <a:p>
            <a:r>
              <a:rPr lang="en-US"/>
              <a:t>Công cụ Text Pane cho phép người dùng nhập và chỉnh sửa văn bản trong sơ đồ. </a:t>
            </a:r>
          </a:p>
          <a:p>
            <a:r>
              <a:rPr lang="en-US"/>
              <a:t>Khi thêm và chỉnh sửa văn bản trong Text Pane, PowerPoint sẽ cập nhật văn bản lên SmartArt.</a:t>
            </a:r>
          </a:p>
          <a:p>
            <a:r>
              <a:rPr lang="en-US"/>
              <a:t>Có thể định dạng văn bản với các công cụ như định dạng văn bản khi làm việc ở Text Pane. </a:t>
            </a:r>
          </a:p>
          <a:p>
            <a:r>
              <a:rPr lang="en-US"/>
              <a:t>Khi văn bản được thêm vào SmartArt, nó sẽ trở thành một phần của SmartArt. Nếu xoay hoặc lật hình, văn bản sẽ xoay hoặc lật theo.</a:t>
            </a:r>
          </a:p>
          <a:p>
            <a:pPr marL="0" indent="0">
              <a:buNone/>
            </a:pPr>
            <a:endParaRPr lang="en-US"/>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61</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14" name="Picture 13">
            <a:extLst>
              <a:ext uri="{FF2B5EF4-FFF2-40B4-BE49-F238E27FC236}">
                <a16:creationId xmlns:a16="http://schemas.microsoft.com/office/drawing/2014/main" id="{CE0D3B9D-1EC0-45F7-B725-0F6757B831D6}"/>
              </a:ext>
            </a:extLst>
          </p:cNvPr>
          <p:cNvPicPr/>
          <p:nvPr/>
        </p:nvPicPr>
        <p:blipFill>
          <a:blip r:embed="rId5"/>
          <a:stretch>
            <a:fillRect/>
          </a:stretch>
        </p:blipFill>
        <p:spPr bwMode="auto">
          <a:xfrm>
            <a:off x="6743958" y="697873"/>
            <a:ext cx="2273372" cy="710474"/>
          </a:xfrm>
          <a:prstGeom prst="rect">
            <a:avLst/>
          </a:prstGeom>
          <a:noFill/>
        </p:spPr>
      </p:pic>
      <p:pic>
        <p:nvPicPr>
          <p:cNvPr id="15" name="Picture 14">
            <a:extLst>
              <a:ext uri="{FF2B5EF4-FFF2-40B4-BE49-F238E27FC236}">
                <a16:creationId xmlns:a16="http://schemas.microsoft.com/office/drawing/2014/main" id="{FC077D68-4E21-42B6-968E-4D2DAEA6E114}"/>
              </a:ext>
            </a:extLst>
          </p:cNvPr>
          <p:cNvPicPr/>
          <p:nvPr/>
        </p:nvPicPr>
        <p:blipFill>
          <a:blip r:embed="rId6"/>
          <a:stretch>
            <a:fillRect/>
          </a:stretch>
        </p:blipFill>
        <p:spPr bwMode="auto">
          <a:xfrm>
            <a:off x="6769100" y="1503597"/>
            <a:ext cx="1701800" cy="2310130"/>
          </a:xfrm>
          <a:prstGeom prst="rect">
            <a:avLst/>
          </a:prstGeom>
          <a:noFill/>
          <a:ln>
            <a:noFill/>
          </a:ln>
        </p:spPr>
      </p:pic>
      <p:pic>
        <p:nvPicPr>
          <p:cNvPr id="16" name="Picture 15">
            <a:extLst>
              <a:ext uri="{FF2B5EF4-FFF2-40B4-BE49-F238E27FC236}">
                <a16:creationId xmlns:a16="http://schemas.microsoft.com/office/drawing/2014/main" id="{C6733AC0-AC13-401B-9F13-5C223FAF7B34}"/>
              </a:ext>
            </a:extLst>
          </p:cNvPr>
          <p:cNvPicPr/>
          <p:nvPr/>
        </p:nvPicPr>
        <p:blipFill>
          <a:blip r:embed="rId7"/>
          <a:stretch>
            <a:fillRect/>
          </a:stretch>
        </p:blipFill>
        <p:spPr bwMode="auto">
          <a:xfrm>
            <a:off x="7315530" y="2731771"/>
            <a:ext cx="1701800" cy="2310130"/>
          </a:xfrm>
          <a:prstGeom prst="rect">
            <a:avLst/>
          </a:prstGeom>
          <a:noFill/>
          <a:ln>
            <a:noFill/>
          </a:ln>
        </p:spPr>
      </p:pic>
    </p:spTree>
    <p:extLst>
      <p:ext uri="{BB962C8B-B14F-4D97-AF65-F5344CB8AC3E}">
        <p14:creationId xmlns:p14="http://schemas.microsoft.com/office/powerpoint/2010/main" val="19522701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Điều chỉnh SmartArt</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62</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14" name="Picture 13">
            <a:extLst>
              <a:ext uri="{FF2B5EF4-FFF2-40B4-BE49-F238E27FC236}">
                <a16:creationId xmlns:a16="http://schemas.microsoft.com/office/drawing/2014/main" id="{CE0D3B9D-1EC0-45F7-B725-0F6757B831D6}"/>
              </a:ext>
            </a:extLst>
          </p:cNvPr>
          <p:cNvPicPr/>
          <p:nvPr/>
        </p:nvPicPr>
        <p:blipFill>
          <a:blip r:embed="rId5"/>
          <a:stretch>
            <a:fillRect/>
          </a:stretch>
        </p:blipFill>
        <p:spPr bwMode="auto">
          <a:xfrm>
            <a:off x="5752640" y="388066"/>
            <a:ext cx="3264690" cy="1020281"/>
          </a:xfrm>
          <a:prstGeom prst="rect">
            <a:avLst/>
          </a:prstGeom>
          <a:noFill/>
        </p:spPr>
      </p:pic>
      <p:pic>
        <p:nvPicPr>
          <p:cNvPr id="15" name="Picture 14">
            <a:extLst>
              <a:ext uri="{FF2B5EF4-FFF2-40B4-BE49-F238E27FC236}">
                <a16:creationId xmlns:a16="http://schemas.microsoft.com/office/drawing/2014/main" id="{FC077D68-4E21-42B6-968E-4D2DAEA6E114}"/>
              </a:ext>
            </a:extLst>
          </p:cNvPr>
          <p:cNvPicPr/>
          <p:nvPr/>
        </p:nvPicPr>
        <p:blipFill>
          <a:blip r:embed="rId6"/>
          <a:stretch>
            <a:fillRect/>
          </a:stretch>
        </p:blipFill>
        <p:spPr bwMode="auto">
          <a:xfrm>
            <a:off x="5816765" y="1440163"/>
            <a:ext cx="2133600" cy="2896282"/>
          </a:xfrm>
          <a:prstGeom prst="rect">
            <a:avLst/>
          </a:prstGeom>
          <a:noFill/>
          <a:ln>
            <a:noFill/>
          </a:ln>
        </p:spPr>
      </p:pic>
      <p:pic>
        <p:nvPicPr>
          <p:cNvPr id="16" name="Picture 15">
            <a:extLst>
              <a:ext uri="{FF2B5EF4-FFF2-40B4-BE49-F238E27FC236}">
                <a16:creationId xmlns:a16="http://schemas.microsoft.com/office/drawing/2014/main" id="{C6733AC0-AC13-401B-9F13-5C223FAF7B34}"/>
              </a:ext>
            </a:extLst>
          </p:cNvPr>
          <p:cNvPicPr/>
          <p:nvPr/>
        </p:nvPicPr>
        <p:blipFill>
          <a:blip r:embed="rId7"/>
          <a:stretch>
            <a:fillRect/>
          </a:stretch>
        </p:blipFill>
        <p:spPr bwMode="auto">
          <a:xfrm>
            <a:off x="6951394" y="2145620"/>
            <a:ext cx="1997941" cy="2712130"/>
          </a:xfrm>
          <a:prstGeom prst="rect">
            <a:avLst/>
          </a:prstGeom>
          <a:noFill/>
          <a:ln>
            <a:noFill/>
          </a:ln>
        </p:spPr>
      </p:pic>
      <p:sp>
        <p:nvSpPr>
          <p:cNvPr id="3" name="Text Placeholder 2">
            <a:extLst>
              <a:ext uri="{FF2B5EF4-FFF2-40B4-BE49-F238E27FC236}">
                <a16:creationId xmlns:a16="http://schemas.microsoft.com/office/drawing/2014/main" id="{9B739648-EF45-4A7A-8D1F-C93AA755326E}"/>
              </a:ext>
            </a:extLst>
          </p:cNvPr>
          <p:cNvSpPr>
            <a:spLocks noGrp="1"/>
          </p:cNvSpPr>
          <p:nvPr>
            <p:ph type="body" sz="quarter" idx="13"/>
          </p:nvPr>
        </p:nvSpPr>
        <p:spPr>
          <a:xfrm>
            <a:off x="225632" y="1123950"/>
            <a:ext cx="5878286" cy="3429000"/>
          </a:xfrm>
        </p:spPr>
        <p:txBody>
          <a:bodyPr/>
          <a:lstStyle/>
          <a:p>
            <a:pPr lvl="0"/>
            <a:r>
              <a:rPr lang="es-MX"/>
              <a:t>Tạo điểm phụ trong danh sách</a:t>
            </a:r>
            <a:endParaRPr lang="en-US"/>
          </a:p>
          <a:p>
            <a:pPr lvl="0"/>
            <a:r>
              <a:rPr lang="es-MX"/>
              <a:t>Trở về mức cao hơn trong ngăn Text Pane</a:t>
            </a:r>
            <a:endParaRPr lang="en-US"/>
          </a:p>
          <a:p>
            <a:pPr lvl="0"/>
            <a:r>
              <a:rPr lang="es-MX"/>
              <a:t>Thay đổi hướng của SmartArt</a:t>
            </a:r>
            <a:endParaRPr lang="en-US"/>
          </a:p>
          <a:p>
            <a:pPr lvl="0"/>
            <a:r>
              <a:rPr lang="es-MX"/>
              <a:t>Di chuyển hình lên hoặc xuống trong SmartArt</a:t>
            </a:r>
            <a:endParaRPr lang="en-US"/>
          </a:p>
          <a:p>
            <a:pPr lvl="0"/>
            <a:r>
              <a:rPr lang="es-MX"/>
              <a:t>Tạo một dòng văn bản mới ở cùng cấp độ trong ngăn Text Pane</a:t>
            </a:r>
            <a:endParaRPr lang="en-US"/>
          </a:p>
          <a:p>
            <a:pPr lvl="0"/>
            <a:r>
              <a:rPr lang="es-MX"/>
              <a:t>Thêm hình vào SmartArt</a:t>
            </a:r>
            <a:endParaRPr lang="en-US"/>
          </a:p>
        </p:txBody>
      </p:sp>
    </p:spTree>
    <p:extLst>
      <p:ext uri="{BB962C8B-B14F-4D97-AF65-F5344CB8AC3E}">
        <p14:creationId xmlns:p14="http://schemas.microsoft.com/office/powerpoint/2010/main" val="25257355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Thay đổi SmartArt Shape</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63</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sp>
        <p:nvSpPr>
          <p:cNvPr id="7" name="Text Placeholder 6">
            <a:extLst>
              <a:ext uri="{FF2B5EF4-FFF2-40B4-BE49-F238E27FC236}">
                <a16:creationId xmlns:a16="http://schemas.microsoft.com/office/drawing/2014/main" id="{87F9C3B4-1953-41A9-90C4-F08BB861A7E8}"/>
              </a:ext>
            </a:extLst>
          </p:cNvPr>
          <p:cNvSpPr>
            <a:spLocks noGrp="1"/>
          </p:cNvSpPr>
          <p:nvPr>
            <p:ph type="body" sz="quarter" idx="13"/>
          </p:nvPr>
        </p:nvSpPr>
        <p:spPr>
          <a:xfrm>
            <a:off x="457200" y="1420836"/>
            <a:ext cx="8229600" cy="3132113"/>
          </a:xfrm>
        </p:spPr>
        <p:txBody>
          <a:bodyPr/>
          <a:lstStyle/>
          <a:p>
            <a:pPr lvl="0"/>
            <a:r>
              <a:rPr lang="es-MX"/>
              <a:t>Thay đổi hình của SmartArt</a:t>
            </a:r>
            <a:endParaRPr lang="en-US"/>
          </a:p>
          <a:p>
            <a:pPr lvl="0"/>
            <a:r>
              <a:rPr lang="es-MX"/>
              <a:t>Đặt lại hình dạng ban đầu của SmartArt</a:t>
            </a:r>
          </a:p>
          <a:p>
            <a:pPr lvl="0"/>
            <a:r>
              <a:rPr lang="vi-VN"/>
              <a:t>Thay đổi kích thước SmartArt theo tỷ lệ</a:t>
            </a:r>
            <a:endParaRPr lang="en-US"/>
          </a:p>
        </p:txBody>
      </p:sp>
    </p:spTree>
    <p:extLst>
      <p:ext uri="{BB962C8B-B14F-4D97-AF65-F5344CB8AC3E}">
        <p14:creationId xmlns:p14="http://schemas.microsoft.com/office/powerpoint/2010/main" val="3387373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Sắp xếp SmartArt Shape</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64</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sp>
        <p:nvSpPr>
          <p:cNvPr id="7" name="Text Placeholder 6">
            <a:extLst>
              <a:ext uri="{FF2B5EF4-FFF2-40B4-BE49-F238E27FC236}">
                <a16:creationId xmlns:a16="http://schemas.microsoft.com/office/drawing/2014/main" id="{87F9C3B4-1953-41A9-90C4-F08BB861A7E8}"/>
              </a:ext>
            </a:extLst>
          </p:cNvPr>
          <p:cNvSpPr>
            <a:spLocks noGrp="1"/>
          </p:cNvSpPr>
          <p:nvPr>
            <p:ph type="body" sz="quarter" idx="13"/>
          </p:nvPr>
        </p:nvSpPr>
        <p:spPr>
          <a:xfrm>
            <a:off x="457201" y="1195754"/>
            <a:ext cx="5562600" cy="3357195"/>
          </a:xfrm>
        </p:spPr>
        <p:txBody>
          <a:bodyPr/>
          <a:lstStyle/>
          <a:p>
            <a:r>
              <a:rPr lang="en-US"/>
              <a:t>Công cụ sắp xếp cho SmartArt tương tự như sử dụng với hình, ảnh và các đối tượng khác. </a:t>
            </a:r>
          </a:p>
          <a:p>
            <a:r>
              <a:rPr lang="en-US"/>
              <a:t>Có thể thay đổi thứ tự sắp xếp các hình riêng lẻ trong SmartArt bằng cách di chuyển chúng lên trên, xuống dưới, căn chỉnh hoặc xoay chúng để đạt được hiệu quả mong muốn.</a:t>
            </a:r>
          </a:p>
        </p:txBody>
      </p:sp>
      <p:pic>
        <p:nvPicPr>
          <p:cNvPr id="8" name="Picture 7">
            <a:extLst>
              <a:ext uri="{FF2B5EF4-FFF2-40B4-BE49-F238E27FC236}">
                <a16:creationId xmlns:a16="http://schemas.microsoft.com/office/drawing/2014/main" id="{14D5FF4B-5BA0-425F-AACC-623834F7595F}"/>
              </a:ext>
            </a:extLst>
          </p:cNvPr>
          <p:cNvPicPr/>
          <p:nvPr/>
        </p:nvPicPr>
        <p:blipFill>
          <a:blip r:embed="rId5">
            <a:extLst>
              <a:ext uri="{28A0092B-C50C-407E-A947-70E740481C1C}">
                <a14:useLocalDpi xmlns:a14="http://schemas.microsoft.com/office/drawing/2010/main" val="0"/>
              </a:ext>
            </a:extLst>
          </a:blip>
          <a:stretch>
            <a:fillRect/>
          </a:stretch>
        </p:blipFill>
        <p:spPr>
          <a:xfrm>
            <a:off x="6019800" y="1359916"/>
            <a:ext cx="2895600" cy="1290198"/>
          </a:xfrm>
          <a:prstGeom prst="rect">
            <a:avLst/>
          </a:prstGeom>
        </p:spPr>
      </p:pic>
    </p:spTree>
    <p:extLst>
      <p:ext uri="{BB962C8B-B14F-4D97-AF65-F5344CB8AC3E}">
        <p14:creationId xmlns:p14="http://schemas.microsoft.com/office/powerpoint/2010/main" val="42013868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Sử dụng SmartArt Styles</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65</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sp>
        <p:nvSpPr>
          <p:cNvPr id="7" name="Text Placeholder 6">
            <a:extLst>
              <a:ext uri="{FF2B5EF4-FFF2-40B4-BE49-F238E27FC236}">
                <a16:creationId xmlns:a16="http://schemas.microsoft.com/office/drawing/2014/main" id="{87F9C3B4-1953-41A9-90C4-F08BB861A7E8}"/>
              </a:ext>
            </a:extLst>
          </p:cNvPr>
          <p:cNvSpPr>
            <a:spLocks noGrp="1"/>
          </p:cNvSpPr>
          <p:nvPr>
            <p:ph type="body" sz="quarter" idx="13"/>
          </p:nvPr>
        </p:nvSpPr>
        <p:spPr>
          <a:xfrm>
            <a:off x="140676" y="1116820"/>
            <a:ext cx="6126529" cy="3436129"/>
          </a:xfrm>
        </p:spPr>
        <p:txBody>
          <a:bodyPr/>
          <a:lstStyle/>
          <a:p>
            <a:r>
              <a:rPr lang="en-US"/>
              <a:t>SmartArt Styles bao gồm Shape, cạnh, bóng, kiểu đường thẳng, độ dốc và phối cảnh ba chiều (3D) cho SmartArt. </a:t>
            </a:r>
          </a:p>
          <a:p>
            <a:r>
              <a:rPr lang="en-US"/>
              <a:t>Có thể áp dụng SmartArt Styles cho toàn bộ sơ đồ hoặc áp dụng Shape Styles riêng lẻ cho một hoặc nhiều hình trong SmartArt.</a:t>
            </a:r>
          </a:p>
          <a:p>
            <a:r>
              <a:rPr lang="en-US"/>
              <a:t>Màu sắc của các style tùy thuộc vào theme đang được áp dụng cho bài trình chiếu.</a:t>
            </a:r>
          </a:p>
        </p:txBody>
      </p:sp>
      <p:pic>
        <p:nvPicPr>
          <p:cNvPr id="9" name="Picture 8">
            <a:extLst>
              <a:ext uri="{FF2B5EF4-FFF2-40B4-BE49-F238E27FC236}">
                <a16:creationId xmlns:a16="http://schemas.microsoft.com/office/drawing/2014/main" id="{D0043CE3-B977-4006-8371-B23CF70AE0A9}"/>
              </a:ext>
            </a:extLst>
          </p:cNvPr>
          <p:cNvPicPr/>
          <p:nvPr/>
        </p:nvPicPr>
        <p:blipFill>
          <a:blip r:embed="rId5"/>
          <a:stretch>
            <a:fillRect/>
          </a:stretch>
        </p:blipFill>
        <p:spPr bwMode="auto">
          <a:xfrm>
            <a:off x="6399823" y="83039"/>
            <a:ext cx="2603500" cy="1804035"/>
          </a:xfrm>
          <a:prstGeom prst="rect">
            <a:avLst/>
          </a:prstGeom>
          <a:noFill/>
          <a:ln>
            <a:noFill/>
          </a:ln>
        </p:spPr>
      </p:pic>
      <p:pic>
        <p:nvPicPr>
          <p:cNvPr id="10" name="Picture 9">
            <a:extLst>
              <a:ext uri="{FF2B5EF4-FFF2-40B4-BE49-F238E27FC236}">
                <a16:creationId xmlns:a16="http://schemas.microsoft.com/office/drawing/2014/main" id="{2349DCDF-06BC-47DF-82BF-C1D85EA9FC4E}"/>
              </a:ext>
            </a:extLst>
          </p:cNvPr>
          <p:cNvPicPr/>
          <p:nvPr/>
        </p:nvPicPr>
        <p:blipFill>
          <a:blip r:embed="rId6"/>
          <a:stretch>
            <a:fillRect/>
          </a:stretch>
        </p:blipFill>
        <p:spPr>
          <a:xfrm>
            <a:off x="6399823" y="1960049"/>
            <a:ext cx="2603500" cy="1543944"/>
          </a:xfrm>
          <a:prstGeom prst="rect">
            <a:avLst/>
          </a:prstGeom>
        </p:spPr>
      </p:pic>
      <p:pic>
        <p:nvPicPr>
          <p:cNvPr id="11" name="Picture 10">
            <a:extLst>
              <a:ext uri="{FF2B5EF4-FFF2-40B4-BE49-F238E27FC236}">
                <a16:creationId xmlns:a16="http://schemas.microsoft.com/office/drawing/2014/main" id="{A3112352-5BCB-41C2-A7F3-3CD985150FAC}"/>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7461885" y="3678346"/>
            <a:ext cx="1541438" cy="738356"/>
          </a:xfrm>
          <a:prstGeom prst="rect">
            <a:avLst/>
          </a:prstGeom>
          <a:noFill/>
          <a:ln>
            <a:noFill/>
          </a:ln>
        </p:spPr>
      </p:pic>
      <p:pic>
        <p:nvPicPr>
          <p:cNvPr id="12" name="Picture 11">
            <a:extLst>
              <a:ext uri="{FF2B5EF4-FFF2-40B4-BE49-F238E27FC236}">
                <a16:creationId xmlns:a16="http://schemas.microsoft.com/office/drawing/2014/main" id="{F6D56E4D-A634-4221-B92A-86A163E70D79}"/>
              </a:ext>
            </a:extLst>
          </p:cNvPr>
          <p:cNvPicPr/>
          <p:nvPr/>
        </p:nvPicPr>
        <p:blipFill>
          <a:blip r:embed="rId8"/>
          <a:stretch>
            <a:fillRect/>
          </a:stretch>
        </p:blipFill>
        <p:spPr>
          <a:xfrm>
            <a:off x="6399823" y="3652880"/>
            <a:ext cx="929445" cy="799149"/>
          </a:xfrm>
          <a:prstGeom prst="rect">
            <a:avLst/>
          </a:prstGeom>
        </p:spPr>
      </p:pic>
    </p:spTree>
    <p:extLst>
      <p:ext uri="{BB962C8B-B14F-4D97-AF65-F5344CB8AC3E}">
        <p14:creationId xmlns:p14="http://schemas.microsoft.com/office/powerpoint/2010/main" val="37927554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vi-VN"/>
              <a:t>Thay đổi hướng SmartArt</a:t>
            </a:r>
            <a:endParaRPr lang="en-US"/>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66</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pic>
        <p:nvPicPr>
          <p:cNvPr id="13" name="Picture 12">
            <a:extLst>
              <a:ext uri="{FF2B5EF4-FFF2-40B4-BE49-F238E27FC236}">
                <a16:creationId xmlns:a16="http://schemas.microsoft.com/office/drawing/2014/main" id="{2D90FBB4-DDBB-46BA-AF5C-50AFB07F1276}"/>
              </a:ext>
            </a:extLst>
          </p:cNvPr>
          <p:cNvPicPr/>
          <p:nvPr/>
        </p:nvPicPr>
        <p:blipFill>
          <a:blip r:embed="rId5"/>
          <a:stretch>
            <a:fillRect/>
          </a:stretch>
        </p:blipFill>
        <p:spPr>
          <a:xfrm>
            <a:off x="1749283" y="919727"/>
            <a:ext cx="2166425" cy="3564689"/>
          </a:xfrm>
          <a:prstGeom prst="rect">
            <a:avLst/>
          </a:prstGeom>
        </p:spPr>
      </p:pic>
      <p:pic>
        <p:nvPicPr>
          <p:cNvPr id="14" name="Picture 13">
            <a:extLst>
              <a:ext uri="{FF2B5EF4-FFF2-40B4-BE49-F238E27FC236}">
                <a16:creationId xmlns:a16="http://schemas.microsoft.com/office/drawing/2014/main" id="{288BB81D-C5F9-474C-A86E-C7A3386E904B}"/>
              </a:ext>
            </a:extLst>
          </p:cNvPr>
          <p:cNvPicPr/>
          <p:nvPr/>
        </p:nvPicPr>
        <p:blipFill>
          <a:blip r:embed="rId6"/>
          <a:stretch>
            <a:fillRect/>
          </a:stretch>
        </p:blipFill>
        <p:spPr bwMode="auto">
          <a:xfrm>
            <a:off x="4429858" y="919727"/>
            <a:ext cx="3179883" cy="33980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78138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vi-VN" sz="2400"/>
              <a:t>Chuyển đổi SmartArt thành văn bản hoặc hình vẽ</a:t>
            </a:r>
            <a:endParaRPr lang="en-US" sz="2400"/>
          </a:p>
        </p:txBody>
      </p:sp>
      <p:sp>
        <p:nvSpPr>
          <p:cNvPr id="10" name="Text Placeholder 9">
            <a:extLst>
              <a:ext uri="{FF2B5EF4-FFF2-40B4-BE49-F238E27FC236}">
                <a16:creationId xmlns:a16="http://schemas.microsoft.com/office/drawing/2014/main" id="{93F2E608-EA9A-47EC-9BB2-75DE26C90F1D}"/>
              </a:ext>
            </a:extLst>
          </p:cNvPr>
          <p:cNvSpPr>
            <a:spLocks noGrp="1"/>
          </p:cNvSpPr>
          <p:nvPr>
            <p:ph type="body" sz="quarter" idx="13"/>
          </p:nvPr>
        </p:nvSpPr>
        <p:spPr>
          <a:xfrm>
            <a:off x="457200" y="1395963"/>
            <a:ext cx="7139354" cy="2794488"/>
          </a:xfrm>
        </p:spPr>
        <p:txBody>
          <a:bodyPr/>
          <a:lstStyle/>
          <a:p>
            <a:r>
              <a:rPr lang="en-US"/>
              <a:t>Có thể chuyển đổi văn bản thành SmartArt trở lại thành văn bản hoặc các hình riêng lẻ. </a:t>
            </a:r>
          </a:p>
          <a:p>
            <a:r>
              <a:rPr lang="en-US"/>
              <a:t>Nếu chuyển đổi SmartArt thành hình, có thể điều chỉnh các hình riêng lẻ hoặc xóa chúng khỏi slide mà không ảnh hưởng đến bố cục của các hình dạng còn lại trong sơ đồ.</a:t>
            </a:r>
          </a:p>
          <a:p>
            <a:pPr marL="0" indent="0">
              <a:buNone/>
            </a:pPr>
            <a:endParaRPr lang="en-US"/>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67</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spTree>
    <p:extLst>
      <p:ext uri="{BB962C8B-B14F-4D97-AF65-F5344CB8AC3E}">
        <p14:creationId xmlns:p14="http://schemas.microsoft.com/office/powerpoint/2010/main" val="5000322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93F2E608-EA9A-47EC-9BB2-75DE26C90F1D}"/>
              </a:ext>
            </a:extLst>
          </p:cNvPr>
          <p:cNvSpPr>
            <a:spLocks noGrp="1"/>
          </p:cNvSpPr>
          <p:nvPr>
            <p:ph type="body" sz="quarter" idx="13"/>
          </p:nvPr>
        </p:nvSpPr>
        <p:spPr/>
        <p:txBody>
          <a:bodyPr/>
          <a:lstStyle/>
          <a:p>
            <a:pPr marL="457200" lvl="0" indent="-457200">
              <a:buFont typeface="+mj-lt"/>
              <a:buAutoNum type="arabicPeriod"/>
            </a:pPr>
            <a:r>
              <a:rPr lang="en-US"/>
              <a:t>Phương pháp nào sau đây KHÔNG THỂ được sử dụng để chèn hình vẽ mới vào bài trình chiếu ?</a:t>
            </a:r>
          </a:p>
          <a:p>
            <a:pPr marL="920750" lvl="2" indent="-457200">
              <a:buFont typeface="+mj-lt"/>
              <a:buAutoNum type="alphaLcParenR"/>
            </a:pPr>
            <a:r>
              <a:rPr lang="en-US"/>
              <a:t>Trên thẻ Home, nhóm Drawing, nhấp chọn Shapes.</a:t>
            </a:r>
          </a:p>
          <a:p>
            <a:pPr marL="920750" lvl="2" indent="-457200">
              <a:buFont typeface="+mj-lt"/>
              <a:buAutoNum type="alphaLcParenR"/>
            </a:pPr>
            <a:r>
              <a:rPr lang="en-US"/>
              <a:t>Trong nhóm thẻ Drawing Tools, thẻ Format, nhóm Insert Shapes, nhấp chọn Shape.</a:t>
            </a:r>
          </a:p>
          <a:p>
            <a:pPr marL="920750" lvl="2" indent="-457200">
              <a:buFont typeface="+mj-lt"/>
              <a:buAutoNum type="alphaLcParenR"/>
            </a:pPr>
            <a:r>
              <a:rPr lang="en-US"/>
              <a:t>Trên thẻ Insert, nhóm Illustrations, nhấp chọn Shapes.</a:t>
            </a:r>
          </a:p>
          <a:p>
            <a:pPr marL="920750" lvl="2" indent="-457200">
              <a:buFont typeface="+mj-lt"/>
              <a:buAutoNum type="alphaLcParenR"/>
            </a:pPr>
            <a:r>
              <a:rPr lang="en-US"/>
              <a:t>Trên thẻ Draw, nhóm Tools, nhấp chọn Shape.</a:t>
            </a:r>
          </a:p>
          <a:p>
            <a:endParaRPr lang="en-US"/>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68</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spTree>
    <p:extLst>
      <p:ext uri="{BB962C8B-B14F-4D97-AF65-F5344CB8AC3E}">
        <p14:creationId xmlns:p14="http://schemas.microsoft.com/office/powerpoint/2010/main" val="23692732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93F2E608-EA9A-47EC-9BB2-75DE26C90F1D}"/>
              </a:ext>
            </a:extLst>
          </p:cNvPr>
          <p:cNvSpPr>
            <a:spLocks noGrp="1"/>
          </p:cNvSpPr>
          <p:nvPr>
            <p:ph type="body" sz="quarter" idx="13"/>
          </p:nvPr>
        </p:nvSpPr>
        <p:spPr/>
        <p:txBody>
          <a:bodyPr/>
          <a:lstStyle/>
          <a:p>
            <a:pPr marL="457200" lvl="0" indent="-457200">
              <a:buFont typeface="+mj-lt"/>
              <a:buAutoNum type="arabicPeriod" startAt="2"/>
            </a:pPr>
            <a:r>
              <a:rPr lang="en-US"/>
              <a:t>Nên sử dụng phím nào để vẽ hình theo tỷ lệ, chẳng hạn như hình tròn hoặc hình vuông cân đối ?</a:t>
            </a:r>
          </a:p>
          <a:p>
            <a:pPr marL="920750" lvl="2" indent="-457200">
              <a:buFont typeface="+mj-lt"/>
              <a:buAutoNum type="alphaLcParenR"/>
            </a:pPr>
            <a:r>
              <a:rPr lang="en-US"/>
              <a:t>TAB</a:t>
            </a:r>
          </a:p>
          <a:p>
            <a:pPr marL="920750" lvl="2" indent="-457200">
              <a:buFont typeface="+mj-lt"/>
              <a:buAutoNum type="alphaLcParenR"/>
            </a:pPr>
            <a:r>
              <a:rPr lang="en-US"/>
              <a:t>ALT</a:t>
            </a:r>
          </a:p>
          <a:p>
            <a:pPr marL="920750" lvl="2" indent="-457200">
              <a:buFont typeface="+mj-lt"/>
              <a:buAutoNum type="alphaLcParenR"/>
            </a:pPr>
            <a:r>
              <a:rPr lang="en-US"/>
              <a:t>CTRL</a:t>
            </a:r>
          </a:p>
          <a:p>
            <a:pPr marL="920750" lvl="2" indent="-457200">
              <a:buFont typeface="+mj-lt"/>
              <a:buAutoNum type="alphaLcParenR"/>
            </a:pPr>
            <a:r>
              <a:rPr lang="en-US"/>
              <a:t>SHIFT</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69</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spTree>
    <p:extLst>
      <p:ext uri="{BB962C8B-B14F-4D97-AF65-F5344CB8AC3E}">
        <p14:creationId xmlns:p14="http://schemas.microsoft.com/office/powerpoint/2010/main" val="3821751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Văn bản trong Shape</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a:xfrm>
            <a:off x="3124200" y="4767264"/>
            <a:ext cx="2895600" cy="274637"/>
          </a:xfrm>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7</a:t>
            </a:fld>
            <a:endParaRPr lang="en-US"/>
          </a:p>
        </p:txBody>
      </p:sp>
      <p:sp>
        <p:nvSpPr>
          <p:cNvPr id="3" name="Heart 2">
            <a:extLst>
              <a:ext uri="{FF2B5EF4-FFF2-40B4-BE49-F238E27FC236}">
                <a16:creationId xmlns:a16="http://schemas.microsoft.com/office/drawing/2014/main" id="{7B850E22-417C-4C74-8034-63F7CCD2EC38}"/>
              </a:ext>
            </a:extLst>
          </p:cNvPr>
          <p:cNvSpPr/>
          <p:nvPr/>
        </p:nvSpPr>
        <p:spPr>
          <a:xfrm>
            <a:off x="3330920" y="3085224"/>
            <a:ext cx="2003728" cy="145228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Hello!</a:t>
            </a:r>
          </a:p>
        </p:txBody>
      </p:sp>
      <p:pic>
        <p:nvPicPr>
          <p:cNvPr id="4" name="Picture 3">
            <a:extLst>
              <a:ext uri="{FF2B5EF4-FFF2-40B4-BE49-F238E27FC236}">
                <a16:creationId xmlns:a16="http://schemas.microsoft.com/office/drawing/2014/main" id="{5DBC8882-9607-4BC2-9BF3-38A9437FE8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200" y="2188981"/>
            <a:ext cx="2895599" cy="1970953"/>
          </a:xfrm>
          <a:prstGeom prst="rect">
            <a:avLst/>
          </a:prstGeom>
        </p:spPr>
      </p:pic>
      <p:sp>
        <p:nvSpPr>
          <p:cNvPr id="15" name="Heart 14">
            <a:extLst>
              <a:ext uri="{FF2B5EF4-FFF2-40B4-BE49-F238E27FC236}">
                <a16:creationId xmlns:a16="http://schemas.microsoft.com/office/drawing/2014/main" id="{5EFD24DD-E05A-4EFA-A71C-8A6AC67655E3}"/>
              </a:ext>
            </a:extLst>
          </p:cNvPr>
          <p:cNvSpPr/>
          <p:nvPr/>
        </p:nvSpPr>
        <p:spPr>
          <a:xfrm>
            <a:off x="5551336" y="2241596"/>
            <a:ext cx="2003728" cy="145228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Hello!</a:t>
            </a:r>
          </a:p>
        </p:txBody>
      </p:sp>
      <p:sp>
        <p:nvSpPr>
          <p:cNvPr id="18" name="Heart 17">
            <a:extLst>
              <a:ext uri="{FF2B5EF4-FFF2-40B4-BE49-F238E27FC236}">
                <a16:creationId xmlns:a16="http://schemas.microsoft.com/office/drawing/2014/main" id="{724CD84A-EEC1-4F4E-93BB-21B22EC611FD}"/>
              </a:ext>
            </a:extLst>
          </p:cNvPr>
          <p:cNvSpPr/>
          <p:nvPr/>
        </p:nvSpPr>
        <p:spPr>
          <a:xfrm rot="18937303">
            <a:off x="7086600" y="3433792"/>
            <a:ext cx="2003728" cy="145228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Hello!</a:t>
            </a:r>
          </a:p>
        </p:txBody>
      </p:sp>
      <p:pic>
        <p:nvPicPr>
          <p:cNvPr id="5" name="Picture 4">
            <a:extLst>
              <a:ext uri="{FF2B5EF4-FFF2-40B4-BE49-F238E27FC236}">
                <a16:creationId xmlns:a16="http://schemas.microsoft.com/office/drawing/2014/main" id="{CDA45DAE-13B0-4FBF-B70B-305B08EDE7DE}"/>
              </a:ext>
            </a:extLst>
          </p:cNvPr>
          <p:cNvPicPr>
            <a:picLocks noChangeAspect="1"/>
          </p:cNvPicPr>
          <p:nvPr/>
        </p:nvPicPr>
        <p:blipFill rotWithShape="1">
          <a:blip r:embed="rId4"/>
          <a:srcRect r="34166" b="78249"/>
          <a:stretch/>
        </p:blipFill>
        <p:spPr>
          <a:xfrm>
            <a:off x="1781850" y="959692"/>
            <a:ext cx="6019800" cy="1118213"/>
          </a:xfrm>
          <a:prstGeom prst="rect">
            <a:avLst/>
          </a:prstGeom>
        </p:spPr>
      </p:pic>
    </p:spTree>
    <p:extLst>
      <p:ext uri="{BB962C8B-B14F-4D97-AF65-F5344CB8AC3E}">
        <p14:creationId xmlns:p14="http://schemas.microsoft.com/office/powerpoint/2010/main" val="1279989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93F2E608-EA9A-47EC-9BB2-75DE26C90F1D}"/>
              </a:ext>
            </a:extLst>
          </p:cNvPr>
          <p:cNvSpPr>
            <a:spLocks noGrp="1"/>
          </p:cNvSpPr>
          <p:nvPr>
            <p:ph type="body" sz="quarter" idx="13"/>
          </p:nvPr>
        </p:nvSpPr>
        <p:spPr/>
        <p:txBody>
          <a:bodyPr/>
          <a:lstStyle/>
          <a:p>
            <a:pPr marL="457200" lvl="0" indent="-457200">
              <a:buFont typeface="+mj-lt"/>
              <a:buAutoNum type="arabicPeriod" startAt="3"/>
            </a:pPr>
            <a:r>
              <a:rPr lang="en-US"/>
              <a:t>Phát biểu nào sau đây về việc thêm văn bản vào hình vẽ là KHÔNG đúng ?</a:t>
            </a:r>
          </a:p>
          <a:p>
            <a:pPr marL="920750" lvl="2" indent="-457200">
              <a:buFont typeface="+mj-lt"/>
              <a:buAutoNum type="alphaLcParenR"/>
            </a:pPr>
            <a:r>
              <a:rPr lang="en-US"/>
              <a:t>Có thể thêm văn bản vào một hình bằng cách gõ nó sau khi tạo hình.</a:t>
            </a:r>
          </a:p>
          <a:p>
            <a:pPr marL="920750" lvl="2" indent="-457200">
              <a:buFont typeface="+mj-lt"/>
              <a:buAutoNum type="alphaLcParenR"/>
            </a:pPr>
            <a:r>
              <a:rPr lang="en-US"/>
              <a:t>Văn bản được thêm vào hình sẽ trở thành một phần của hình.</a:t>
            </a:r>
          </a:p>
          <a:p>
            <a:pPr marL="920750" lvl="2" indent="-457200">
              <a:buFont typeface="+mj-lt"/>
              <a:buAutoNum type="alphaLcParenR"/>
            </a:pPr>
            <a:r>
              <a:rPr lang="en-US"/>
              <a:t>Thêm văn bản vào hình bằng cách chọn hình và sau đó nhập văn bản.</a:t>
            </a:r>
          </a:p>
          <a:p>
            <a:pPr marL="920750" lvl="2" indent="-457200">
              <a:buFont typeface="+mj-lt"/>
              <a:buAutoNum type="alphaLcParenR"/>
            </a:pPr>
            <a:r>
              <a:rPr lang="en-US"/>
              <a:t>Văn bản được thêm vào hình không xoay hoặc lật cùng với hình.</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70</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spTree>
    <p:extLst>
      <p:ext uri="{BB962C8B-B14F-4D97-AF65-F5344CB8AC3E}">
        <p14:creationId xmlns:p14="http://schemas.microsoft.com/office/powerpoint/2010/main" val="14921623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93F2E608-EA9A-47EC-9BB2-75DE26C90F1D}"/>
              </a:ext>
            </a:extLst>
          </p:cNvPr>
          <p:cNvSpPr>
            <a:spLocks noGrp="1"/>
          </p:cNvSpPr>
          <p:nvPr>
            <p:ph type="body" sz="quarter" idx="13"/>
          </p:nvPr>
        </p:nvSpPr>
        <p:spPr>
          <a:xfrm>
            <a:off x="457200" y="1123950"/>
            <a:ext cx="8229600" cy="3429000"/>
          </a:xfrm>
        </p:spPr>
        <p:txBody>
          <a:bodyPr/>
          <a:lstStyle/>
          <a:p>
            <a:pPr marL="457200" lvl="0" indent="-457200">
              <a:buFont typeface="+mj-lt"/>
              <a:buAutoNum type="arabicPeriod" startAt="4"/>
            </a:pPr>
            <a:r>
              <a:rPr lang="en-US"/>
              <a:t>Để định vị lại hình vẽ, giữ phím ___________ và nhấn phím mũi tên để thực hiện dịch chuyển nhỏ hơn.</a:t>
            </a:r>
          </a:p>
          <a:p>
            <a:pPr marL="920750" lvl="2" indent="-457200">
              <a:buFont typeface="+mj-lt"/>
              <a:buAutoNum type="alphaLcParenR"/>
            </a:pPr>
            <a:r>
              <a:rPr lang="en-US"/>
              <a:t>SHIFT</a:t>
            </a:r>
          </a:p>
          <a:p>
            <a:pPr marL="920750" lvl="2" indent="-457200">
              <a:buFont typeface="+mj-lt"/>
              <a:buAutoNum type="alphaLcParenR"/>
            </a:pPr>
            <a:r>
              <a:rPr lang="en-US"/>
              <a:t>TAB</a:t>
            </a:r>
          </a:p>
          <a:p>
            <a:pPr marL="920750" lvl="2" indent="-457200">
              <a:buFont typeface="+mj-lt"/>
              <a:buAutoNum type="alphaLcParenR"/>
            </a:pPr>
            <a:r>
              <a:rPr lang="en-US"/>
              <a:t>ALT</a:t>
            </a:r>
          </a:p>
          <a:p>
            <a:pPr marL="920750" lvl="2" indent="-457200">
              <a:buFont typeface="+mj-lt"/>
              <a:buAutoNum type="alphaLcParenR"/>
            </a:pPr>
            <a:r>
              <a:rPr lang="en-US"/>
              <a:t>CTRL</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71</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spTree>
    <p:extLst>
      <p:ext uri="{BB962C8B-B14F-4D97-AF65-F5344CB8AC3E}">
        <p14:creationId xmlns:p14="http://schemas.microsoft.com/office/powerpoint/2010/main" val="32453408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93F2E608-EA9A-47EC-9BB2-75DE26C90F1D}"/>
              </a:ext>
            </a:extLst>
          </p:cNvPr>
          <p:cNvSpPr>
            <a:spLocks noGrp="1"/>
          </p:cNvSpPr>
          <p:nvPr>
            <p:ph type="body" sz="quarter" idx="13"/>
          </p:nvPr>
        </p:nvSpPr>
        <p:spPr/>
        <p:txBody>
          <a:bodyPr/>
          <a:lstStyle/>
          <a:p>
            <a:pPr marL="457200" lvl="0" indent="-457200">
              <a:buFont typeface="+mj-lt"/>
              <a:buAutoNum type="arabicPeriod" startAt="5"/>
            </a:pPr>
            <a:r>
              <a:rPr lang="en-US"/>
              <a:t>Các ___________, xuất hiện khi một đối tượng được căn giữa hoặc cách đều nhau giữa các đối tượng khác, đây là chức năng cực kỳ hữu ích để căn chỉnh và cách đều các đối tượng.</a:t>
            </a:r>
          </a:p>
          <a:p>
            <a:pPr marL="920750" lvl="2" indent="-457200">
              <a:buFont typeface="+mj-lt"/>
              <a:buAutoNum type="alphaLcParenR"/>
            </a:pPr>
            <a:r>
              <a:rPr lang="en-US"/>
              <a:t>Đường lưới (Gridlines)</a:t>
            </a:r>
          </a:p>
          <a:p>
            <a:pPr marL="920750" lvl="2" indent="-457200">
              <a:buFont typeface="+mj-lt"/>
              <a:buAutoNum type="alphaLcParenR"/>
            </a:pPr>
            <a:r>
              <a:rPr lang="en-US"/>
              <a:t>Thước đo (Rulers)</a:t>
            </a:r>
          </a:p>
          <a:p>
            <a:pPr marL="920750" lvl="2" indent="-457200">
              <a:buFont typeface="+mj-lt"/>
              <a:buAutoNum type="alphaLcParenR"/>
            </a:pPr>
            <a:r>
              <a:rPr lang="en-US"/>
              <a:t>Snap objects</a:t>
            </a:r>
          </a:p>
          <a:p>
            <a:pPr marL="920750" lvl="2" indent="-457200">
              <a:buFont typeface="+mj-lt"/>
              <a:buAutoNum type="alphaLcParenR"/>
            </a:pPr>
            <a:r>
              <a:rPr lang="en-US"/>
              <a:t>Smart Guides</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72</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spTree>
    <p:extLst>
      <p:ext uri="{BB962C8B-B14F-4D97-AF65-F5344CB8AC3E}">
        <p14:creationId xmlns:p14="http://schemas.microsoft.com/office/powerpoint/2010/main" val="2356734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93F2E608-EA9A-47EC-9BB2-75DE26C90F1D}"/>
              </a:ext>
            </a:extLst>
          </p:cNvPr>
          <p:cNvSpPr>
            <a:spLocks noGrp="1"/>
          </p:cNvSpPr>
          <p:nvPr>
            <p:ph type="body" sz="quarter" idx="13"/>
          </p:nvPr>
        </p:nvSpPr>
        <p:spPr/>
        <p:txBody>
          <a:bodyPr/>
          <a:lstStyle/>
          <a:p>
            <a:pPr marL="457200" lvl="0" indent="-457200">
              <a:buFont typeface="+mj-lt"/>
              <a:buAutoNum type="arabicPeriod" startAt="6"/>
            </a:pPr>
            <a:r>
              <a:rPr lang="en-US"/>
              <a:t>Tùy chọn nào được sử dụng để thay đổi hình vẽ từ hình bầu dục thành hình chữ nhật mà không loại bỏ hình bầu dục và chèn hình chữ nhật ?</a:t>
            </a:r>
          </a:p>
          <a:p>
            <a:pPr marL="920750" lvl="2" indent="-457200">
              <a:buFont typeface="+mj-lt"/>
              <a:buAutoNum type="alphaLcParenR"/>
            </a:pPr>
            <a:r>
              <a:rPr lang="en-US"/>
              <a:t>Shape Outline</a:t>
            </a:r>
          </a:p>
          <a:p>
            <a:pPr marL="920750" lvl="2" indent="-457200">
              <a:buFont typeface="+mj-lt"/>
              <a:buAutoNum type="alphaLcParenR"/>
            </a:pPr>
            <a:r>
              <a:rPr lang="en-US"/>
              <a:t>Điều chỉnh các góc hình (the adjustment handle)</a:t>
            </a:r>
          </a:p>
          <a:p>
            <a:pPr marL="920750" lvl="2" indent="-457200">
              <a:buFont typeface="+mj-lt"/>
              <a:buAutoNum type="alphaLcParenR"/>
            </a:pPr>
            <a:r>
              <a:rPr lang="en-US"/>
              <a:t>Shape Effects</a:t>
            </a:r>
          </a:p>
          <a:p>
            <a:pPr marL="920750" lvl="2" indent="-457200">
              <a:buFont typeface="+mj-lt"/>
              <a:buAutoNum type="alphaLcParenR"/>
            </a:pPr>
            <a:r>
              <a:rPr lang="en-US"/>
              <a:t>Change Shape</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73</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spTree>
    <p:extLst>
      <p:ext uri="{BB962C8B-B14F-4D97-AF65-F5344CB8AC3E}">
        <p14:creationId xmlns:p14="http://schemas.microsoft.com/office/powerpoint/2010/main" val="39336405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93F2E608-EA9A-47EC-9BB2-75DE26C90F1D}"/>
              </a:ext>
            </a:extLst>
          </p:cNvPr>
          <p:cNvSpPr>
            <a:spLocks noGrp="1"/>
          </p:cNvSpPr>
          <p:nvPr>
            <p:ph type="body" sz="quarter" idx="13"/>
          </p:nvPr>
        </p:nvSpPr>
        <p:spPr/>
        <p:txBody>
          <a:bodyPr/>
          <a:lstStyle/>
          <a:p>
            <a:pPr marL="457200" lvl="0" indent="-457200">
              <a:buFont typeface="+mj-lt"/>
              <a:buAutoNum type="arabicPeriod" startAt="7"/>
            </a:pPr>
            <a:r>
              <a:rPr lang="en-US"/>
              <a:t>Thẻ công cụ nào được sử dụng để thay đổi màu nền, thêm kiểu, thay đổi độ dày hoặc màu của các đường viền hình vẽ ?</a:t>
            </a:r>
          </a:p>
          <a:p>
            <a:pPr marL="920750" lvl="2" indent="-457200">
              <a:buFont typeface="+mj-lt"/>
              <a:buAutoNum type="alphaLcParenR"/>
            </a:pPr>
            <a:r>
              <a:rPr lang="en-US"/>
              <a:t>Công cụ Shape Styles, thẻ Format</a:t>
            </a:r>
          </a:p>
          <a:p>
            <a:pPr marL="920750" lvl="2" indent="-457200">
              <a:buFont typeface="+mj-lt"/>
              <a:buAutoNum type="alphaLcParenR"/>
            </a:pPr>
            <a:r>
              <a:rPr lang="en-US"/>
              <a:t>Công cụ Shape Styles, thẻ Design</a:t>
            </a:r>
          </a:p>
          <a:p>
            <a:pPr marL="920750" lvl="2" indent="-457200">
              <a:buFont typeface="+mj-lt"/>
              <a:buAutoNum type="alphaLcParenR"/>
            </a:pPr>
            <a:r>
              <a:rPr lang="en-US"/>
              <a:t>Công cụ Drawing Tools, thẻ Design</a:t>
            </a:r>
          </a:p>
          <a:p>
            <a:pPr marL="920750" lvl="2" indent="-457200">
              <a:buFont typeface="+mj-lt"/>
              <a:buAutoNum type="alphaLcParenR"/>
            </a:pPr>
            <a:r>
              <a:rPr lang="en-US"/>
              <a:t>Công cụ Drawing Tools, thẻ Format</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74</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spTree>
    <p:extLst>
      <p:ext uri="{BB962C8B-B14F-4D97-AF65-F5344CB8AC3E}">
        <p14:creationId xmlns:p14="http://schemas.microsoft.com/office/powerpoint/2010/main" val="12726356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93F2E608-EA9A-47EC-9BB2-75DE26C90F1D}"/>
              </a:ext>
            </a:extLst>
          </p:cNvPr>
          <p:cNvSpPr>
            <a:spLocks noGrp="1"/>
          </p:cNvSpPr>
          <p:nvPr>
            <p:ph type="body" sz="quarter" idx="13"/>
          </p:nvPr>
        </p:nvSpPr>
        <p:spPr/>
        <p:txBody>
          <a:bodyPr/>
          <a:lstStyle/>
          <a:p>
            <a:pPr marL="457200" lvl="0" indent="-457200">
              <a:buFont typeface="+mj-lt"/>
              <a:buAutoNum type="arabicPeriod" startAt="8"/>
            </a:pPr>
            <a:r>
              <a:rPr lang="en-US"/>
              <a:t>Công cụ Arrange chứa các tùy chọn nào để thay đổi thứ tự sắp xếp của các đối tượng, chẳng hạn như hình dạng, hình ảnh và hình vẽ cấu tạo nên SmartArt ?</a:t>
            </a:r>
          </a:p>
          <a:p>
            <a:pPr marL="920750" lvl="2" indent="-457200">
              <a:buFont typeface="+mj-lt"/>
              <a:buAutoNum type="alphaLcParenR"/>
            </a:pPr>
            <a:r>
              <a:rPr lang="en-US"/>
              <a:t>Position Objects</a:t>
            </a:r>
          </a:p>
          <a:p>
            <a:pPr marL="920750" lvl="2" indent="-457200">
              <a:buFont typeface="+mj-lt"/>
              <a:buAutoNum type="alphaLcParenR"/>
            </a:pPr>
            <a:r>
              <a:rPr lang="en-US"/>
              <a:t>Group Objects</a:t>
            </a:r>
          </a:p>
          <a:p>
            <a:pPr marL="920750" lvl="2" indent="-457200">
              <a:buFont typeface="+mj-lt"/>
              <a:buAutoNum type="alphaLcParenR"/>
            </a:pPr>
            <a:r>
              <a:rPr lang="en-US"/>
              <a:t>Align Objects</a:t>
            </a:r>
          </a:p>
          <a:p>
            <a:pPr marL="920750" lvl="2" indent="-457200">
              <a:buFont typeface="+mj-lt"/>
              <a:buAutoNum type="alphaLcParenR"/>
            </a:pPr>
            <a:r>
              <a:rPr lang="en-US"/>
              <a:t>Order Objects</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75</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spTree>
    <p:extLst>
      <p:ext uri="{BB962C8B-B14F-4D97-AF65-F5344CB8AC3E}">
        <p14:creationId xmlns:p14="http://schemas.microsoft.com/office/powerpoint/2010/main" val="16192660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93F2E608-EA9A-47EC-9BB2-75DE26C90F1D}"/>
              </a:ext>
            </a:extLst>
          </p:cNvPr>
          <p:cNvSpPr>
            <a:spLocks noGrp="1"/>
          </p:cNvSpPr>
          <p:nvPr>
            <p:ph type="body" sz="quarter" idx="13"/>
          </p:nvPr>
        </p:nvSpPr>
        <p:spPr/>
        <p:txBody>
          <a:bodyPr/>
          <a:lstStyle/>
          <a:p>
            <a:pPr marL="457200" lvl="0" indent="-457200">
              <a:buFont typeface="+mj-lt"/>
              <a:buAutoNum type="arabicPeriod" startAt="9"/>
            </a:pPr>
            <a:r>
              <a:rPr lang="en-US"/>
              <a:t>Tùy chọn nào KHÔNG khả dụng khi bạn chọn Online Pictures từ thẻ Insert ?</a:t>
            </a:r>
          </a:p>
          <a:p>
            <a:pPr marL="920750" lvl="2" indent="-457200">
              <a:buFont typeface="+mj-lt"/>
              <a:buAutoNum type="alphaLcParenR"/>
            </a:pPr>
            <a:r>
              <a:rPr lang="en-US"/>
              <a:t>Flickr</a:t>
            </a:r>
          </a:p>
          <a:p>
            <a:pPr marL="920750" lvl="2" indent="-457200">
              <a:buFont typeface="+mj-lt"/>
              <a:buAutoNum type="alphaLcParenR"/>
            </a:pPr>
            <a:r>
              <a:rPr lang="en-US"/>
              <a:t>OneDrive</a:t>
            </a:r>
          </a:p>
          <a:p>
            <a:pPr marL="920750" lvl="2" indent="-457200">
              <a:buFont typeface="+mj-lt"/>
              <a:buAutoNum type="alphaLcParenR"/>
            </a:pPr>
            <a:r>
              <a:rPr lang="en-US"/>
              <a:t>Bing Image Search</a:t>
            </a:r>
          </a:p>
          <a:p>
            <a:pPr marL="920750" lvl="2" indent="-457200">
              <a:buFont typeface="+mj-lt"/>
              <a:buAutoNum type="alphaLcParenR"/>
            </a:pPr>
            <a:r>
              <a:rPr lang="en-US"/>
              <a:t>From This PC</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76</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spTree>
    <p:extLst>
      <p:ext uri="{BB962C8B-B14F-4D97-AF65-F5344CB8AC3E}">
        <p14:creationId xmlns:p14="http://schemas.microsoft.com/office/powerpoint/2010/main" val="12851977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93F2E608-EA9A-47EC-9BB2-75DE26C90F1D}"/>
              </a:ext>
            </a:extLst>
          </p:cNvPr>
          <p:cNvSpPr>
            <a:spLocks noGrp="1"/>
          </p:cNvSpPr>
          <p:nvPr>
            <p:ph type="body" sz="quarter" idx="13"/>
          </p:nvPr>
        </p:nvSpPr>
        <p:spPr/>
        <p:txBody>
          <a:bodyPr/>
          <a:lstStyle/>
          <a:p>
            <a:pPr marL="457200" lvl="0" indent="-457200">
              <a:buFont typeface="+mj-lt"/>
              <a:buAutoNum type="arabicPeriod" startAt="10"/>
            </a:pPr>
            <a:r>
              <a:rPr lang="en-US"/>
              <a:t>Phương pháp nào được sử dụng để cắt hình ảnh theo một hình dạng cụ thể, chẳng hạn như trái tim ?</a:t>
            </a:r>
          </a:p>
          <a:p>
            <a:pPr marL="920750" lvl="2" indent="-457200">
              <a:buFont typeface="+mj-lt"/>
              <a:buAutoNum type="alphaLcParenR"/>
            </a:pPr>
            <a:r>
              <a:rPr lang="en-US"/>
              <a:t>Picture Layout</a:t>
            </a:r>
          </a:p>
          <a:p>
            <a:pPr marL="920750" lvl="2" indent="-457200">
              <a:buFont typeface="+mj-lt"/>
              <a:buAutoNum type="alphaLcParenR"/>
            </a:pPr>
            <a:r>
              <a:rPr lang="en-US"/>
              <a:t>Crop to Fit</a:t>
            </a:r>
          </a:p>
          <a:p>
            <a:pPr marL="920750" lvl="2" indent="-457200">
              <a:buFont typeface="+mj-lt"/>
              <a:buAutoNum type="alphaLcParenR"/>
            </a:pPr>
            <a:r>
              <a:rPr lang="en-US"/>
              <a:t>Picture Styles</a:t>
            </a:r>
          </a:p>
          <a:p>
            <a:pPr marL="920750" lvl="2" indent="-457200">
              <a:buFont typeface="+mj-lt"/>
              <a:buAutoNum type="alphaLcParenR"/>
            </a:pPr>
            <a:r>
              <a:rPr lang="en-US"/>
              <a:t>Crop to Shape</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77</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spTree>
    <p:extLst>
      <p:ext uri="{BB962C8B-B14F-4D97-AF65-F5344CB8AC3E}">
        <p14:creationId xmlns:p14="http://schemas.microsoft.com/office/powerpoint/2010/main" val="4126884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93F2E608-EA9A-47EC-9BB2-75DE26C90F1D}"/>
              </a:ext>
            </a:extLst>
          </p:cNvPr>
          <p:cNvSpPr>
            <a:spLocks noGrp="1"/>
          </p:cNvSpPr>
          <p:nvPr>
            <p:ph type="body" sz="quarter" idx="13"/>
          </p:nvPr>
        </p:nvSpPr>
        <p:spPr/>
        <p:txBody>
          <a:bodyPr/>
          <a:lstStyle/>
          <a:p>
            <a:pPr marL="457200" lvl="0" indent="-457200">
              <a:buFont typeface="+mj-lt"/>
              <a:buAutoNum type="arabicPeriod" startAt="11"/>
            </a:pPr>
            <a:r>
              <a:rPr lang="en-US"/>
              <a:t>Tùy chọn nào cho phép thay đổi độ sáng hoặc độ tương phản của hình ảnh ?</a:t>
            </a:r>
          </a:p>
          <a:p>
            <a:pPr marL="920750" lvl="2" indent="-457200">
              <a:buFont typeface="+mj-lt"/>
              <a:buAutoNum type="alphaLcParenR"/>
            </a:pPr>
            <a:r>
              <a:rPr lang="en-US"/>
              <a:t>Color</a:t>
            </a:r>
          </a:p>
          <a:p>
            <a:pPr marL="920750" lvl="2" indent="-457200">
              <a:buFont typeface="+mj-lt"/>
              <a:buAutoNum type="alphaLcParenR"/>
            </a:pPr>
            <a:r>
              <a:rPr lang="en-US"/>
              <a:t>Artistic Effects</a:t>
            </a:r>
          </a:p>
          <a:p>
            <a:pPr marL="920750" lvl="2" indent="-457200">
              <a:buFont typeface="+mj-lt"/>
              <a:buAutoNum type="alphaLcParenR"/>
            </a:pPr>
            <a:r>
              <a:rPr lang="en-US"/>
              <a:t>Remove Background</a:t>
            </a:r>
          </a:p>
          <a:p>
            <a:pPr marL="920750" lvl="2" indent="-457200">
              <a:buFont typeface="+mj-lt"/>
              <a:buAutoNum type="alphaLcParenR"/>
            </a:pPr>
            <a:r>
              <a:rPr lang="en-US"/>
              <a:t>Corrections</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78</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spTree>
    <p:extLst>
      <p:ext uri="{BB962C8B-B14F-4D97-AF65-F5344CB8AC3E}">
        <p14:creationId xmlns:p14="http://schemas.microsoft.com/office/powerpoint/2010/main" val="26176534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93F2E608-EA9A-47EC-9BB2-75DE26C90F1D}"/>
              </a:ext>
            </a:extLst>
          </p:cNvPr>
          <p:cNvSpPr>
            <a:spLocks noGrp="1"/>
          </p:cNvSpPr>
          <p:nvPr>
            <p:ph type="body" sz="quarter" idx="13"/>
          </p:nvPr>
        </p:nvSpPr>
        <p:spPr/>
        <p:txBody>
          <a:bodyPr/>
          <a:lstStyle/>
          <a:p>
            <a:pPr marL="457200" lvl="0" indent="-457200">
              <a:buFont typeface="+mj-lt"/>
              <a:buAutoNum type="arabicPeriod" startAt="12"/>
            </a:pPr>
            <a:r>
              <a:rPr lang="en-US"/>
              <a:t>Để tạo một siêu liên kết đến một trang web, chọn văn bản hoặc một đối tượng bạn muốn sử dụng làm siêu liên kết, sau đó trên thẻ ____________, nhấp vào Hyperlink.</a:t>
            </a:r>
          </a:p>
          <a:p>
            <a:pPr marL="920750" lvl="2" indent="-457200">
              <a:buFont typeface="+mj-lt"/>
              <a:buAutoNum type="alphaLcParenR"/>
            </a:pPr>
            <a:r>
              <a:rPr lang="en-US"/>
              <a:t>Transitions</a:t>
            </a:r>
          </a:p>
          <a:p>
            <a:pPr marL="920750" lvl="2" indent="-457200">
              <a:buFont typeface="+mj-lt"/>
              <a:buAutoNum type="alphaLcParenR"/>
            </a:pPr>
            <a:r>
              <a:rPr lang="en-US"/>
              <a:t>Home</a:t>
            </a:r>
          </a:p>
          <a:p>
            <a:pPr marL="920750" lvl="2" indent="-457200">
              <a:buFont typeface="+mj-lt"/>
              <a:buAutoNum type="alphaLcParenR"/>
            </a:pPr>
            <a:r>
              <a:rPr lang="en-US"/>
              <a:t>Animations</a:t>
            </a:r>
          </a:p>
          <a:p>
            <a:pPr marL="920750" lvl="2" indent="-457200">
              <a:buFont typeface="+mj-lt"/>
              <a:buAutoNum type="alphaLcParenR"/>
            </a:pPr>
            <a:r>
              <a:rPr lang="en-US"/>
              <a:t>Insert</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79</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spTree>
    <p:extLst>
      <p:ext uri="{BB962C8B-B14F-4D97-AF65-F5344CB8AC3E}">
        <p14:creationId xmlns:p14="http://schemas.microsoft.com/office/powerpoint/2010/main" val="23342994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Thay đổi kích th</a:t>
            </a:r>
            <a:r>
              <a:rPr lang="vi-VN"/>
              <a:t>ư</a:t>
            </a:r>
            <a:r>
              <a:rPr lang="en-US"/>
              <a:t>ớc hình</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a:xfrm>
            <a:off x="3124200" y="4767264"/>
            <a:ext cx="2895600" cy="274637"/>
          </a:xfrm>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8</a:t>
            </a:fld>
            <a:endParaRPr lang="en-US"/>
          </a:p>
        </p:txBody>
      </p:sp>
      <p:pic>
        <p:nvPicPr>
          <p:cNvPr id="11" name="Picture 10">
            <a:extLst>
              <a:ext uri="{FF2B5EF4-FFF2-40B4-BE49-F238E27FC236}">
                <a16:creationId xmlns:a16="http://schemas.microsoft.com/office/drawing/2014/main" id="{94C527E1-0F6F-43EE-AFF8-1643331CEB4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29510" y="2367008"/>
            <a:ext cx="1851771" cy="2058540"/>
          </a:xfrm>
          <a:prstGeom prst="rect">
            <a:avLst/>
          </a:prstGeom>
          <a:noFill/>
          <a:ln>
            <a:noFill/>
          </a:ln>
        </p:spPr>
      </p:pic>
      <p:pic>
        <p:nvPicPr>
          <p:cNvPr id="12" name="Picture 11">
            <a:extLst>
              <a:ext uri="{FF2B5EF4-FFF2-40B4-BE49-F238E27FC236}">
                <a16:creationId xmlns:a16="http://schemas.microsoft.com/office/drawing/2014/main" id="{7EFA8C69-5D5A-4CA0-B3BE-90359CE1396A}"/>
              </a:ext>
            </a:extLst>
          </p:cNvPr>
          <p:cNvPicPr/>
          <p:nvPr/>
        </p:nvPicPr>
        <p:blipFill>
          <a:blip r:embed="rId4"/>
          <a:stretch>
            <a:fillRect/>
          </a:stretch>
        </p:blipFill>
        <p:spPr>
          <a:xfrm>
            <a:off x="6832861" y="1057452"/>
            <a:ext cx="2133600" cy="3251125"/>
          </a:xfrm>
          <a:prstGeom prst="rect">
            <a:avLst/>
          </a:prstGeom>
        </p:spPr>
      </p:pic>
      <p:pic>
        <p:nvPicPr>
          <p:cNvPr id="10" name="Picture 9">
            <a:extLst>
              <a:ext uri="{FF2B5EF4-FFF2-40B4-BE49-F238E27FC236}">
                <a16:creationId xmlns:a16="http://schemas.microsoft.com/office/drawing/2014/main" id="{9D9AB8B3-F9D5-425F-9B9A-C2E2A815107B}"/>
              </a:ext>
            </a:extLst>
          </p:cNvPr>
          <p:cNvPicPr>
            <a:picLocks noChangeAspect="1"/>
          </p:cNvPicPr>
          <p:nvPr/>
        </p:nvPicPr>
        <p:blipFill rotWithShape="1">
          <a:blip r:embed="rId5"/>
          <a:srcRect l="41765" r="6029" b="78697"/>
          <a:stretch/>
        </p:blipFill>
        <p:spPr>
          <a:xfrm>
            <a:off x="374874" y="1068009"/>
            <a:ext cx="6227632" cy="1428750"/>
          </a:xfrm>
          <a:prstGeom prst="rect">
            <a:avLst/>
          </a:prstGeom>
        </p:spPr>
      </p:pic>
    </p:spTree>
    <p:extLst>
      <p:ext uri="{BB962C8B-B14F-4D97-AF65-F5344CB8AC3E}">
        <p14:creationId xmlns:p14="http://schemas.microsoft.com/office/powerpoint/2010/main" val="22161057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93F2E608-EA9A-47EC-9BB2-75DE26C90F1D}"/>
              </a:ext>
            </a:extLst>
          </p:cNvPr>
          <p:cNvSpPr>
            <a:spLocks noGrp="1"/>
          </p:cNvSpPr>
          <p:nvPr>
            <p:ph type="body" sz="quarter" idx="13"/>
          </p:nvPr>
        </p:nvSpPr>
        <p:spPr/>
        <p:txBody>
          <a:bodyPr/>
          <a:lstStyle/>
          <a:p>
            <a:pPr marL="457200" lvl="0" indent="-457200">
              <a:buFont typeface="+mj-lt"/>
              <a:buAutoNum type="arabicPeriod" startAt="13"/>
            </a:pPr>
            <a:r>
              <a:rPr lang="en-US"/>
              <a:t>Trong khung chức năng ___________, bạn có thể nhập nhãn cho từng hình vẽ trong SmartArt, thay đổi kiểu phông chữ, thêm hình vẽ và tăng cấp hoặc hạ cấp các mục trong SmartArt.</a:t>
            </a:r>
          </a:p>
          <a:p>
            <a:pPr marL="920750" lvl="2" indent="-457200">
              <a:buFont typeface="+mj-lt"/>
              <a:buAutoNum type="alphaLcParenR"/>
            </a:pPr>
            <a:r>
              <a:rPr lang="en-US"/>
              <a:t>Format Shape</a:t>
            </a:r>
          </a:p>
          <a:p>
            <a:pPr marL="920750" lvl="2" indent="-457200">
              <a:buFont typeface="+mj-lt"/>
              <a:buAutoNum type="alphaLcParenR"/>
            </a:pPr>
            <a:r>
              <a:rPr lang="en-US"/>
              <a:t>Selection</a:t>
            </a:r>
          </a:p>
          <a:p>
            <a:pPr marL="920750" lvl="2" indent="-457200">
              <a:buFont typeface="+mj-lt"/>
              <a:buAutoNum type="alphaLcParenR"/>
            </a:pPr>
            <a:r>
              <a:rPr lang="en-US"/>
              <a:t>Clipboard</a:t>
            </a:r>
          </a:p>
          <a:p>
            <a:pPr marL="920750" lvl="2" indent="-457200">
              <a:buFont typeface="+mj-lt"/>
              <a:buAutoNum type="alphaLcParenR"/>
            </a:pPr>
            <a:r>
              <a:rPr lang="en-US"/>
              <a:t>Text</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80</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spTree>
    <p:extLst>
      <p:ext uri="{BB962C8B-B14F-4D97-AF65-F5344CB8AC3E}">
        <p14:creationId xmlns:p14="http://schemas.microsoft.com/office/powerpoint/2010/main" val="15644420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93F2E608-EA9A-47EC-9BB2-75DE26C90F1D}"/>
              </a:ext>
            </a:extLst>
          </p:cNvPr>
          <p:cNvSpPr>
            <a:spLocks noGrp="1"/>
          </p:cNvSpPr>
          <p:nvPr>
            <p:ph type="body" sz="quarter" idx="13"/>
          </p:nvPr>
        </p:nvSpPr>
        <p:spPr/>
        <p:txBody>
          <a:bodyPr/>
          <a:lstStyle/>
          <a:p>
            <a:pPr marL="457200" lvl="0" indent="-457200">
              <a:buFont typeface="+mj-lt"/>
              <a:buAutoNum type="arabicPeriod" startAt="14"/>
            </a:pPr>
            <a:r>
              <a:rPr lang="en-US"/>
              <a:t>Phương pháp nào được sử dụng để tạo SmartArt từ danh sách các ý hiện có ?</a:t>
            </a:r>
          </a:p>
          <a:p>
            <a:pPr marL="920750" lvl="2" indent="-457200">
              <a:buFont typeface="+mj-lt"/>
              <a:buAutoNum type="alphaLcParenR"/>
            </a:pPr>
            <a:r>
              <a:rPr lang="en-US"/>
              <a:t>Trên thẻ SmartArt Tools Design, nhóm Reset, nhấp chọn Convert to Shapes.</a:t>
            </a:r>
          </a:p>
          <a:p>
            <a:pPr marL="920750" lvl="2" indent="-457200">
              <a:buFont typeface="+mj-lt"/>
              <a:buAutoNum type="alphaLcParenR"/>
            </a:pPr>
            <a:r>
              <a:rPr lang="en-US"/>
              <a:t>Trên thẻ Insert, nhóm Illustrations, nhấp chọn SmartArt.</a:t>
            </a:r>
          </a:p>
          <a:p>
            <a:pPr marL="920750" lvl="2" indent="-457200">
              <a:buFont typeface="+mj-lt"/>
              <a:buAutoNum type="alphaLcParenR"/>
            </a:pPr>
            <a:r>
              <a:rPr lang="en-US"/>
              <a:t>Trên thẻ SmartArt Tools Format, nhóm Shapes, nhấp chọn Change Shape.</a:t>
            </a:r>
          </a:p>
          <a:p>
            <a:pPr marL="920750" lvl="2" indent="-457200">
              <a:buFont typeface="+mj-lt"/>
              <a:buAutoNum type="alphaLcParenR"/>
            </a:pPr>
            <a:r>
              <a:rPr lang="en-US"/>
              <a:t>Trên thẻ Home, nhóm Paragraph, nhấp chọn Convert to SmartArt Graphic.</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81</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spTree>
    <p:extLst>
      <p:ext uri="{BB962C8B-B14F-4D97-AF65-F5344CB8AC3E}">
        <p14:creationId xmlns:p14="http://schemas.microsoft.com/office/powerpoint/2010/main" val="25198381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608-D0F4-4724-B786-68CCC59FE520}"/>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93F2E608-EA9A-47EC-9BB2-75DE26C90F1D}"/>
              </a:ext>
            </a:extLst>
          </p:cNvPr>
          <p:cNvSpPr>
            <a:spLocks noGrp="1"/>
          </p:cNvSpPr>
          <p:nvPr>
            <p:ph type="body" sz="quarter" idx="13"/>
          </p:nvPr>
        </p:nvSpPr>
        <p:spPr/>
        <p:txBody>
          <a:bodyPr/>
          <a:lstStyle/>
          <a:p>
            <a:pPr marL="457200" lvl="0" indent="-457200">
              <a:buFont typeface="+mj-lt"/>
              <a:buAutoNum type="arabicPeriod" startAt="15"/>
            </a:pPr>
            <a:r>
              <a:rPr lang="en-US"/>
              <a:t>Tính năng _______ cung cấp các tùy chọn dãy màu, để nhanh chóng áp dụng một hoặc nhiều màu cho các hình dạng trong SmartArt.</a:t>
            </a:r>
          </a:p>
          <a:p>
            <a:pPr marL="920750" lvl="2" indent="-457200">
              <a:buFont typeface="+mj-lt"/>
              <a:buAutoNum type="alphaLcParenR"/>
            </a:pPr>
            <a:r>
              <a:rPr lang="en-US"/>
              <a:t>Reset Graphic</a:t>
            </a:r>
          </a:p>
          <a:p>
            <a:pPr marL="920750" lvl="2" indent="-457200">
              <a:buFont typeface="+mj-lt"/>
              <a:buAutoNum type="alphaLcParenR"/>
            </a:pPr>
            <a:r>
              <a:rPr lang="en-US"/>
              <a:t>Shape Colors</a:t>
            </a:r>
          </a:p>
          <a:p>
            <a:pPr marL="920750" lvl="2" indent="-457200">
              <a:buFont typeface="+mj-lt"/>
              <a:buAutoNum type="alphaLcParenR"/>
            </a:pPr>
            <a:r>
              <a:rPr lang="en-US"/>
              <a:t>Artistic Effects</a:t>
            </a:r>
          </a:p>
          <a:p>
            <a:pPr marL="920750" lvl="2" indent="-457200">
              <a:buFont typeface="+mj-lt"/>
              <a:buAutoNum type="alphaLcParenR"/>
            </a:pPr>
            <a:r>
              <a:rPr lang="en-US"/>
              <a:t>Change Colors</a:t>
            </a:r>
          </a:p>
        </p:txBody>
      </p:sp>
      <p:sp>
        <p:nvSpPr>
          <p:cNvPr id="4" name="Date Placeholder 3">
            <a:extLst>
              <a:ext uri="{FF2B5EF4-FFF2-40B4-BE49-F238E27FC236}">
                <a16:creationId xmlns:a16="http://schemas.microsoft.com/office/drawing/2014/main" id="{050F3D2C-8B5A-4CD0-90B6-7952F691A060}"/>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6178785-6558-426D-8F11-1B8C2632BFB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0B807AE-0846-47A2-89CF-43A45C288BC2}"/>
              </a:ext>
            </a:extLst>
          </p:cNvPr>
          <p:cNvSpPr>
            <a:spLocks noGrp="1"/>
          </p:cNvSpPr>
          <p:nvPr>
            <p:ph type="sldNum" sz="quarter" idx="16"/>
          </p:nvPr>
        </p:nvSpPr>
        <p:spPr/>
        <p:txBody>
          <a:bodyPr/>
          <a:lstStyle/>
          <a:p>
            <a:fld id="{E49F9262-1392-45F9-82B8-E6BAB6B74FE5}" type="slidenum">
              <a:rPr lang="en-US" smtClean="0"/>
              <a:pPr/>
              <a:t>82</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D29E3C4-282E-4B39-8E8A-A07DFA8ADB06}"/>
                  </a:ext>
                </a:extLst>
              </p14:cNvPr>
              <p14:cNvContentPartPr/>
              <p14:nvPr/>
            </p14:nvContentPartPr>
            <p14:xfrm>
              <a:off x="5752640" y="1993120"/>
              <a:ext cx="360" cy="360"/>
            </p14:xfrm>
          </p:contentPart>
        </mc:Choice>
        <mc:Fallback xmlns="">
          <p:pic>
            <p:nvPicPr>
              <p:cNvPr id="24" name="Ink 23">
                <a:extLst>
                  <a:ext uri="{FF2B5EF4-FFF2-40B4-BE49-F238E27FC236}">
                    <a16:creationId xmlns:a16="http://schemas.microsoft.com/office/drawing/2014/main" id="{9D29E3C4-282E-4B39-8E8A-A07DFA8ADB06}"/>
                  </a:ext>
                </a:extLst>
              </p:cNvPr>
              <p:cNvPicPr/>
              <p:nvPr/>
            </p:nvPicPr>
            <p:blipFill>
              <a:blip r:embed="rId4"/>
              <a:stretch>
                <a:fillRect/>
              </a:stretch>
            </p:blipFill>
            <p:spPr>
              <a:xfrm>
                <a:off x="5744000" y="1984480"/>
                <a:ext cx="18000" cy="18000"/>
              </a:xfrm>
              <a:prstGeom prst="rect">
                <a:avLst/>
              </a:prstGeom>
            </p:spPr>
          </p:pic>
        </mc:Fallback>
      </mc:AlternateContent>
    </p:spTree>
    <p:extLst>
      <p:ext uri="{BB962C8B-B14F-4D97-AF65-F5344CB8AC3E}">
        <p14:creationId xmlns:p14="http://schemas.microsoft.com/office/powerpoint/2010/main" val="40531789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Định vị lại hình</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a:xfrm>
            <a:off x="3124200" y="4767264"/>
            <a:ext cx="2895600" cy="274637"/>
          </a:xfrm>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9</a:t>
            </a:fld>
            <a:endParaRPr lang="en-US"/>
          </a:p>
        </p:txBody>
      </p:sp>
      <p:pic>
        <p:nvPicPr>
          <p:cNvPr id="11" name="Picture 10">
            <a:extLst>
              <a:ext uri="{FF2B5EF4-FFF2-40B4-BE49-F238E27FC236}">
                <a16:creationId xmlns:a16="http://schemas.microsoft.com/office/drawing/2014/main" id="{94C527E1-0F6F-43EE-AFF8-1643331CEB4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04366" y="804217"/>
            <a:ext cx="1913964" cy="1988990"/>
          </a:xfrm>
          <a:prstGeom prst="rect">
            <a:avLst/>
          </a:prstGeom>
          <a:noFill/>
          <a:ln>
            <a:noFill/>
          </a:ln>
        </p:spPr>
      </p:pic>
      <p:pic>
        <p:nvPicPr>
          <p:cNvPr id="14" name="Picture 13">
            <a:extLst>
              <a:ext uri="{FF2B5EF4-FFF2-40B4-BE49-F238E27FC236}">
                <a16:creationId xmlns:a16="http://schemas.microsoft.com/office/drawing/2014/main" id="{8993891F-8629-4D23-8523-384A6F3B12E5}"/>
              </a:ext>
            </a:extLst>
          </p:cNvPr>
          <p:cNvPicPr/>
          <p:nvPr/>
        </p:nvPicPr>
        <p:blipFill>
          <a:blip r:embed="rId4"/>
          <a:stretch>
            <a:fillRect/>
          </a:stretch>
        </p:blipFill>
        <p:spPr>
          <a:xfrm>
            <a:off x="4777460" y="1028096"/>
            <a:ext cx="3551479" cy="3530222"/>
          </a:xfrm>
          <a:prstGeom prst="rect">
            <a:avLst/>
          </a:prstGeom>
        </p:spPr>
      </p:pic>
    </p:spTree>
    <p:extLst>
      <p:ext uri="{BB962C8B-B14F-4D97-AF65-F5344CB8AC3E}">
        <p14:creationId xmlns:p14="http://schemas.microsoft.com/office/powerpoint/2010/main" val="648941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MOS 2016 The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a:defPPr>
      </a:lstStyle>
    </a:txDef>
  </a:objectDefaults>
  <a:extraClrSchemeLst/>
  <a:extLst>
    <a:ext uri="{05A4C25C-085E-4340-85A3-A5531E510DB2}">
      <thm15:themeFamily xmlns:thm15="http://schemas.microsoft.com/office/thememl/2012/main" name="MOS 2016 Theme 2" id="{5D7ABDA7-634A-406B-B579-B13DE41CA637}" vid="{B7793633-4812-49CC-9B1B-65A38DD143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MOS 2016 Theme 2</Template>
  <TotalTime>3558</TotalTime>
  <Words>10237</Words>
  <Application>Microsoft Office PowerPoint</Application>
  <PresentationFormat>On-screen Show (16:9)</PresentationFormat>
  <Paragraphs>962</Paragraphs>
  <Slides>82</Slides>
  <Notes>79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82</vt:i4>
      </vt:variant>
    </vt:vector>
  </HeadingPairs>
  <TitlesOfParts>
    <vt:vector size="88" baseType="lpstr">
      <vt:lpstr>Arial</vt:lpstr>
      <vt:lpstr>Calibri</vt:lpstr>
      <vt:lpstr>Courier New</vt:lpstr>
      <vt:lpstr>Times New Roman</vt:lpstr>
      <vt:lpstr>Wingdings</vt:lpstr>
      <vt:lpstr>MOS 2016 Theme 2</vt:lpstr>
      <vt:lpstr>MOS POWERPOINT 2016 Bài 5: THÊM CÁC PHẦN TỬ  ĐA PHƯƠNG TIỆN</vt:lpstr>
      <vt:lpstr>Hướng dẫn sử dụng</vt:lpstr>
      <vt:lpstr>Chèn Media</vt:lpstr>
      <vt:lpstr>Hình vẽ Vector - Shape</vt:lpstr>
      <vt:lpstr>Chèn Shape</vt:lpstr>
      <vt:lpstr>Vẽ &amp; giữ tỷ lệ - Shape</vt:lpstr>
      <vt:lpstr>Văn bản trong Shape</vt:lpstr>
      <vt:lpstr>Thay đổi kích thước hình</vt:lpstr>
      <vt:lpstr>Định vị lại hình</vt:lpstr>
      <vt:lpstr>Định vị lại hình</vt:lpstr>
      <vt:lpstr>Định dạng Shapes</vt:lpstr>
      <vt:lpstr>Shape Styles (kiểu)</vt:lpstr>
      <vt:lpstr>Shape Outline (đường viền)</vt:lpstr>
      <vt:lpstr>Công cụ trích màu (Eyedropper Tool)</vt:lpstr>
      <vt:lpstr>Shape Effects (hiệu ứng)</vt:lpstr>
      <vt:lpstr>Chỉnh sửa Shapes - Điều chỉnh hình dạng</vt:lpstr>
      <vt:lpstr>Chỉnh sửa Shapes - Thay đổi Shapes</vt:lpstr>
      <vt:lpstr>Chỉnh sửa Shapes - Chỉnh sửa điểm hình</vt:lpstr>
      <vt:lpstr>Sắp xếp thứ lớp các đối tượng</vt:lpstr>
      <vt:lpstr>Sắp xếp thứ lớp các đối tượng</vt:lpstr>
      <vt:lpstr>Nhóm các đối tượng</vt:lpstr>
      <vt:lpstr>Canh lề (Align Object) giữa các đối tượng</vt:lpstr>
      <vt:lpstr>Xoay đối tượng</vt:lpstr>
      <vt:lpstr>Chọn đối tượng</vt:lpstr>
      <vt:lpstr>Chọn đối tượng</vt:lpstr>
      <vt:lpstr>Sử dụng ngăn quản lý đối tượng</vt:lpstr>
      <vt:lpstr>Tạo Shapes tùy chỉnh</vt:lpstr>
      <vt:lpstr>Tạo Shapes tùy chỉnh</vt:lpstr>
      <vt:lpstr>Sử dụng lại hình vẽ tùy chỉnh</vt:lpstr>
      <vt:lpstr>Hình ảnh (Pictures/Images)</vt:lpstr>
      <vt:lpstr>Hình ảnh (Pictures/Images) – Chèn ảnh</vt:lpstr>
      <vt:lpstr>Chèn ảnh từ tập tin trên máy tính</vt:lpstr>
      <vt:lpstr>Chèn ảnh từ tập tin trên máy tính</vt:lpstr>
      <vt:lpstr>Chèn ảnh từ trực tuyến</vt:lpstr>
      <vt:lpstr>Chèn ảnh từ trực tuyến</vt:lpstr>
      <vt:lpstr>Chèn ảnh từ trực tuyến</vt:lpstr>
      <vt:lpstr>Tính năng tự thiết kế của PowerPoint</vt:lpstr>
      <vt:lpstr>Chụp ảnh màn hình (Screenshot)</vt:lpstr>
      <vt:lpstr>Tạo album ảnh</vt:lpstr>
      <vt:lpstr>Tạo album ảnh</vt:lpstr>
      <vt:lpstr>Chỉnh sửa album ảnh</vt:lpstr>
      <vt:lpstr>Điều chỉnh ảnh</vt:lpstr>
      <vt:lpstr>Điều chỉnh ảnh</vt:lpstr>
      <vt:lpstr>Nén ảnh (Compressing Pictures)</vt:lpstr>
      <vt:lpstr>Nén ảnh (Compressing Pictures)</vt:lpstr>
      <vt:lpstr>Thay đổi ảnh</vt:lpstr>
      <vt:lpstr>Phục hồi lại ảnh gốc</vt:lpstr>
      <vt:lpstr>Áp dụng Styles và Effects cho ảnh</vt:lpstr>
      <vt:lpstr>Thay đổi kiểu bố cục của ảnh</vt:lpstr>
      <vt:lpstr>Thay đổi kiểu bố cục của ảnh</vt:lpstr>
      <vt:lpstr>Hiển thị khung Format Picture</vt:lpstr>
      <vt:lpstr>Sắp xếp ảnh</vt:lpstr>
      <vt:lpstr>Điều chỉnh kích thước và cắt ảnh</vt:lpstr>
      <vt:lpstr>Siêu liên kết (Hyperlinks)</vt:lpstr>
      <vt:lpstr>Các nút hành động (Action Buttons)</vt:lpstr>
      <vt:lpstr>SmartArt</vt:lpstr>
      <vt:lpstr>Chèn SmartArt</vt:lpstr>
      <vt:lpstr>Các kiểu bố cục của SmartArt</vt:lpstr>
      <vt:lpstr>Chuyển đổi văn bản sang SmartArt</vt:lpstr>
      <vt:lpstr>Thay đổi bố cục SmartArt</vt:lpstr>
      <vt:lpstr>Sử dụng Text Pane</vt:lpstr>
      <vt:lpstr>Điều chỉnh SmartArt</vt:lpstr>
      <vt:lpstr>Thay đổi SmartArt Shape</vt:lpstr>
      <vt:lpstr>Sắp xếp SmartArt Shape</vt:lpstr>
      <vt:lpstr>Sử dụng SmartArt Styles</vt:lpstr>
      <vt:lpstr>Thay đổi hướng SmartArt</vt:lpstr>
      <vt:lpstr>Chuyển đổi SmartArt thành văn bản hoặc hình vẽ</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Bài tập lý thuyết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 WORD2016  Bài 1: Bắt đầu với Microsoft Word 2016</dc:title>
  <dc:creator>Phat Tai Nguyen</dc:creator>
  <cp:lastModifiedBy>QuangDang</cp:lastModifiedBy>
  <cp:revision>293</cp:revision>
  <dcterms:created xsi:type="dcterms:W3CDTF">2019-05-09T04:07:59Z</dcterms:created>
  <dcterms:modified xsi:type="dcterms:W3CDTF">2019-09-14T04:01:50Z</dcterms:modified>
</cp:coreProperties>
</file>